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8" r:id="rId3"/>
    <p:sldId id="374" r:id="rId4"/>
    <p:sldId id="423" r:id="rId5"/>
    <p:sldId id="366" r:id="rId6"/>
    <p:sldId id="432" r:id="rId7"/>
    <p:sldId id="462" r:id="rId8"/>
    <p:sldId id="396" r:id="rId9"/>
    <p:sldId id="465" r:id="rId10"/>
    <p:sldId id="404" r:id="rId11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FD7C"/>
    <a:srgbClr val="FFFFBA"/>
    <a:srgbClr val="FFBF07"/>
    <a:srgbClr val="74B07D"/>
    <a:srgbClr val="00FF8F"/>
    <a:srgbClr val="11FF6A"/>
    <a:srgbClr val="00FF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87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DBC219-3072-43D9-8F61-6F93A200CF9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8997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116BA0-CEBB-403F-9605-A8CF4FC3B86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666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3306E9B-0987-45AB-AC22-52AF061773F9}" type="slidenum">
              <a:rPr lang="fr-FR" altLang="fr-FR" sz="1200"/>
              <a:pPr/>
              <a:t>1</a:t>
            </a:fld>
            <a:endParaRPr lang="fr-FR" altLang="fr-FR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796925"/>
            <a:ext cx="5153025" cy="386556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91088"/>
            <a:ext cx="5207000" cy="4548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8D33A47-E177-4830-9792-AABF4F9BB827}" type="slidenum">
              <a:rPr lang="fr-FR" altLang="fr-FR" sz="1200"/>
              <a:pPr/>
              <a:t>2</a:t>
            </a:fld>
            <a:endParaRPr lang="fr-FR" altLang="fr-FR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796925"/>
            <a:ext cx="5153025" cy="3865563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91088"/>
            <a:ext cx="5207000" cy="4548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97C59B-A1ED-4A2B-89E7-A807C46136E0}" type="slidenum">
              <a:rPr lang="fr-FR" altLang="fr-FR" sz="1200"/>
              <a:pPr/>
              <a:t>3</a:t>
            </a:fld>
            <a:endParaRPr lang="fr-FR" altLang="fr-FR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7B5AE7B-73C2-4C88-8C29-BDE818D6C248}" type="slidenum">
              <a:rPr lang="fr-FR" altLang="fr-FR" sz="1200"/>
              <a:pPr/>
              <a:t>4</a:t>
            </a:fld>
            <a:endParaRPr lang="fr-FR" altLang="fr-FR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796925"/>
            <a:ext cx="5153025" cy="3865563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91088"/>
            <a:ext cx="5207000" cy="4548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>
                <a:latin typeface="Arial" pitchFamily="34" charset="0"/>
                <a:ea typeface="ＭＳ Ｐゴシック" pitchFamily="34" charset="-128"/>
              </a:rPr>
              <a:t>En transition…</a:t>
            </a:r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F0F2CD5-5F0F-4CE6-A731-11F59CC524F3}" type="slidenum">
              <a:rPr lang="fr-FR" altLang="fr-FR" sz="1200"/>
              <a:pPr/>
              <a:t>5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9DE4C40-0981-45A1-87AB-EBBFE9FBF6B5}" type="slidenum">
              <a:rPr lang="fr-FR" altLang="fr-FR" sz="1200"/>
              <a:pPr/>
              <a:t>6</a:t>
            </a:fld>
            <a:endParaRPr lang="fr-FR" altLang="fr-F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77C6311-6CB5-4F04-9514-14A5A428A8BF}" type="slidenum">
              <a:rPr lang="fr-FR" altLang="fr-FR" sz="1200"/>
              <a:pPr/>
              <a:t>8</a:t>
            </a:fld>
            <a:endParaRPr lang="fr-FR" altLang="fr-FR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796925"/>
            <a:ext cx="5153025" cy="3865563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91088"/>
            <a:ext cx="5207000" cy="4548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A1B9E17-9572-4BE8-AB55-5EEF746E8F88}" type="slidenum">
              <a:rPr lang="fr-FR" altLang="fr-FR" sz="1200"/>
              <a:pPr/>
              <a:t>9</a:t>
            </a:fld>
            <a:endParaRPr lang="fr-FR" altLang="fr-FR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796925"/>
            <a:ext cx="5153025" cy="3865563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91088"/>
            <a:ext cx="5207000" cy="4548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A2DE942-401E-4317-A283-F60795936D30}" type="slidenum">
              <a:rPr lang="fr-FR" altLang="fr-FR" sz="1200"/>
              <a:pPr/>
              <a:t>10</a:t>
            </a:fld>
            <a:endParaRPr lang="fr-FR" altLang="fr-FR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796925"/>
            <a:ext cx="5153025" cy="3865563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91088"/>
            <a:ext cx="5207000" cy="4548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F4A77-7151-4A90-B87E-3AD1CC5202E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83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53F0A-510D-4764-B62D-EF2E247AD33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032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450B4-1FC0-4EF9-B32F-8B56AB913AD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555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1579A-BB96-4BF1-B463-DBECB3C8767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960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14F69-C136-4D06-BA27-F82D003CD7B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91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5E129-B4C1-46DF-9BED-E492C138583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773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2B4D9-57B3-4087-B350-DFDE25BC0B5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606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ED6F9-B3C1-4A4A-9193-C9D110DC87B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114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28C31-152B-49CC-9601-3AFA6B61EC0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165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A12D0-283A-4D9D-BC32-7A7A18AC9A0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899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6927C-1449-4598-88EF-16A6D58B819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676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8E87411-037E-4BCA-A3B7-EC830108155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nd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nd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nd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nd/4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nd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nd/4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nd/4.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hyperlink" Target="http://creativecommons.org/licenses/by-nc-nd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4" descr="Terrils_gdformat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88" y="1588"/>
            <a:ext cx="10402888" cy="693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7800" y="2133600"/>
            <a:ext cx="8715375" cy="2374900"/>
          </a:xfrm>
        </p:spPr>
        <p:txBody>
          <a:bodyPr anchor="t"/>
          <a:lstStyle/>
          <a:p>
            <a:pPr eaLnBrk="1" hangingPunct="1">
              <a:spcAft>
                <a:spcPts val="1200"/>
              </a:spcAft>
            </a:pPr>
            <a:r>
              <a:rPr lang="fr-FR" altLang="fr-FR" sz="3200" b="1" smtClean="0">
                <a:solidFill>
                  <a:schemeClr val="bg1"/>
                </a:solidFill>
                <a:ea typeface="ＭＳ Ｐゴシック" pitchFamily="34" charset="-128"/>
              </a:rPr>
              <a:t>Loos-en-Gohelle</a:t>
            </a:r>
            <a:r>
              <a:rPr lang="fr-FR" altLang="fr-FR" sz="5400" smtClean="0">
                <a:solidFill>
                  <a:schemeClr val="bg1"/>
                </a:solidFill>
                <a:ea typeface="ＭＳ Ｐゴシック" pitchFamily="34" charset="-128"/>
              </a:rPr>
              <a:t/>
            </a:r>
            <a:br>
              <a:rPr lang="fr-FR" altLang="fr-FR" sz="540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fr-FR" altLang="fr-FR" sz="4800" smtClean="0">
                <a:solidFill>
                  <a:schemeClr val="bg1"/>
                </a:solidFill>
                <a:ea typeface="ＭＳ Ｐゴシック" pitchFamily="34" charset="-128"/>
              </a:rPr>
              <a:t>Développement durable &amp; Résilience du territoire</a:t>
            </a:r>
            <a:endParaRPr lang="fr-FR" altLang="fr-FR" sz="3200" b="1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15363" name="Picture 16" descr="Licence Creative Comm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76213"/>
            <a:ext cx="8001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ZoneTexte 3"/>
          <p:cNvSpPr txBox="1">
            <a:spLocks noChangeArrowheads="1"/>
          </p:cNvSpPr>
          <p:nvPr/>
        </p:nvSpPr>
        <p:spPr bwMode="auto">
          <a:xfrm>
            <a:off x="4932363" y="4581525"/>
            <a:ext cx="3413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fr-FR" altLang="fr-FR" i="1">
                <a:solidFill>
                  <a:schemeClr val="bg1"/>
                </a:solidFill>
              </a:rPr>
              <a:t>Jean-François CARON</a:t>
            </a:r>
            <a:br>
              <a:rPr lang="fr-FR" altLang="fr-FR" i="1">
                <a:solidFill>
                  <a:schemeClr val="bg1"/>
                </a:solidFill>
              </a:rPr>
            </a:br>
            <a:r>
              <a:rPr lang="fr-FR" altLang="fr-FR" sz="1800" i="1">
                <a:solidFill>
                  <a:schemeClr val="bg1"/>
                </a:solidFill>
              </a:rPr>
              <a:t>Maire de Loos-en-Gohelle</a:t>
            </a:r>
            <a:br>
              <a:rPr lang="fr-FR" altLang="fr-FR" sz="1800" i="1">
                <a:solidFill>
                  <a:schemeClr val="bg1"/>
                </a:solidFill>
              </a:rPr>
            </a:br>
            <a:r>
              <a:rPr lang="fr-FR" altLang="fr-FR" sz="1800" i="1">
                <a:solidFill>
                  <a:schemeClr val="bg1"/>
                </a:solidFill>
              </a:rPr>
              <a:t>Président du Cd2e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age 4" descr="Terrils_gdformat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88" y="0"/>
            <a:ext cx="10402888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438400"/>
            <a:ext cx="9144000" cy="2667000"/>
          </a:xfrm>
        </p:spPr>
        <p:txBody>
          <a:bodyPr anchor="t"/>
          <a:lstStyle/>
          <a:p>
            <a:pPr eaLnBrk="1" hangingPunct="1"/>
            <a:r>
              <a:rPr lang="fr-FR" altLang="fr-FR" sz="4000" smtClean="0">
                <a:solidFill>
                  <a:schemeClr val="bg1"/>
                </a:solidFill>
                <a:ea typeface="ＭＳ Ｐゴシック" pitchFamily="34" charset="-128"/>
              </a:rPr>
              <a:t>Merci ! </a:t>
            </a:r>
            <a:br>
              <a:rPr lang="fr-FR" altLang="fr-FR" sz="400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fr-FR" altLang="fr-FR" sz="4000" smtClean="0">
                <a:solidFill>
                  <a:schemeClr val="bg1"/>
                </a:solidFill>
                <a:ea typeface="ＭＳ Ｐゴシック" pitchFamily="34" charset="-128"/>
              </a:rPr>
              <a:t/>
            </a:r>
            <a:br>
              <a:rPr lang="fr-FR" altLang="fr-FR" sz="400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fr-FR" altLang="fr-FR" sz="4000" smtClean="0">
                <a:solidFill>
                  <a:schemeClr val="bg1"/>
                </a:solidFill>
                <a:ea typeface="ＭＳ Ｐゴシック" pitchFamily="34" charset="-128"/>
              </a:rPr>
              <a:t>Email : contact@loos-en-gohelle.fr</a:t>
            </a:r>
            <a:br>
              <a:rPr lang="fr-FR" altLang="fr-FR" sz="400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fr-FR" altLang="fr-FR" sz="4000" smtClean="0">
                <a:solidFill>
                  <a:schemeClr val="bg1"/>
                </a:solidFill>
                <a:ea typeface="ＭＳ Ｐゴシック" pitchFamily="34" charset="-128"/>
              </a:rPr>
              <a:t>Twitter : @LoosEnGohelle</a:t>
            </a:r>
          </a:p>
        </p:txBody>
      </p:sp>
      <p:sp>
        <p:nvSpPr>
          <p:cNvPr id="32771" name="ZoneTexte 3"/>
          <p:cNvSpPr txBox="1">
            <a:spLocks noChangeArrowheads="1"/>
          </p:cNvSpPr>
          <p:nvPr/>
        </p:nvSpPr>
        <p:spPr bwMode="auto">
          <a:xfrm>
            <a:off x="5730875" y="5486400"/>
            <a:ext cx="3413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fr-FR" altLang="fr-FR" i="1">
                <a:solidFill>
                  <a:schemeClr val="bg1"/>
                </a:solidFill>
              </a:rPr>
              <a:t>Jean-François CARON</a:t>
            </a:r>
            <a:br>
              <a:rPr lang="fr-FR" altLang="fr-FR" i="1">
                <a:solidFill>
                  <a:schemeClr val="bg1"/>
                </a:solidFill>
              </a:rPr>
            </a:br>
            <a:r>
              <a:rPr lang="fr-FR" altLang="fr-FR" sz="1800" i="1">
                <a:solidFill>
                  <a:schemeClr val="bg1"/>
                </a:solidFill>
              </a:rPr>
              <a:t>Maire de Loos-en-Gohelle</a:t>
            </a:r>
            <a:br>
              <a:rPr lang="fr-FR" altLang="fr-FR" sz="1800" i="1">
                <a:solidFill>
                  <a:schemeClr val="bg1"/>
                </a:solidFill>
              </a:rPr>
            </a:br>
            <a:r>
              <a:rPr lang="fr-FR" altLang="fr-FR" sz="1800" i="1">
                <a:solidFill>
                  <a:schemeClr val="bg1"/>
                </a:solidFill>
              </a:rPr>
              <a:t>Président du Cd2e</a:t>
            </a:r>
          </a:p>
        </p:txBody>
      </p:sp>
      <p:pic>
        <p:nvPicPr>
          <p:cNvPr id="32772" name="Picture 16" descr="Licence Creative Comm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76213"/>
            <a:ext cx="8001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 4" descr="Photo aérienne Loos.jpg"/>
          <p:cNvPicPr>
            <a:picLocks noChangeAspect="1"/>
          </p:cNvPicPr>
          <p:nvPr/>
        </p:nvPicPr>
        <p:blipFill>
          <a:blip r:embed="rId3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708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à coins arrondis 20"/>
          <p:cNvSpPr>
            <a:spLocks noChangeArrowheads="1"/>
          </p:cNvSpPr>
          <p:nvPr/>
        </p:nvSpPr>
        <p:spPr bwMode="auto">
          <a:xfrm rot="-1901045">
            <a:off x="1893888" y="5795963"/>
            <a:ext cx="27432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20000"/>
                </a:srgbClr>
              </a:gs>
              <a:gs pos="80000">
                <a:srgbClr val="FFFFFF">
                  <a:alpha val="84000"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0">
            <a:solidFill>
              <a:srgbClr val="FFFF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Forme libre 37"/>
          <p:cNvSpPr>
            <a:spLocks/>
          </p:cNvSpPr>
          <p:nvPr/>
        </p:nvSpPr>
        <p:spPr bwMode="auto">
          <a:xfrm>
            <a:off x="519113" y="477838"/>
            <a:ext cx="6021387" cy="6062662"/>
          </a:xfrm>
          <a:custGeom>
            <a:avLst/>
            <a:gdLst>
              <a:gd name="T0" fmla="*/ 2074953 w 6022034"/>
              <a:gd name="T1" fmla="*/ 54619 h 6062623"/>
              <a:gd name="T2" fmla="*/ 2266066 w 6022034"/>
              <a:gd name="T3" fmla="*/ 273097 h 6062623"/>
              <a:gd name="T4" fmla="*/ 2593690 w 6022034"/>
              <a:gd name="T5" fmla="*/ 0 h 6062623"/>
              <a:gd name="T6" fmla="*/ 2730202 w 6022034"/>
              <a:gd name="T7" fmla="*/ 122894 h 6062623"/>
              <a:gd name="T8" fmla="*/ 2853060 w 6022034"/>
              <a:gd name="T9" fmla="*/ 40964 h 6062623"/>
              <a:gd name="T10" fmla="*/ 3112430 w 6022034"/>
              <a:gd name="T11" fmla="*/ 177513 h 6062623"/>
              <a:gd name="T12" fmla="*/ 3508308 w 6022034"/>
              <a:gd name="T13" fmla="*/ 136549 h 6062623"/>
              <a:gd name="T14" fmla="*/ 3440053 w 6022034"/>
              <a:gd name="T15" fmla="*/ 641776 h 6062623"/>
              <a:gd name="T16" fmla="*/ 4695943 w 6022034"/>
              <a:gd name="T17" fmla="*/ 1597614 h 6062623"/>
              <a:gd name="T18" fmla="*/ 5460401 w 6022034"/>
              <a:gd name="T19" fmla="*/ 832944 h 6062623"/>
              <a:gd name="T20" fmla="*/ 6020093 w 6022034"/>
              <a:gd name="T21" fmla="*/ 3850660 h 6062623"/>
              <a:gd name="T22" fmla="*/ 5897232 w 6022034"/>
              <a:gd name="T23" fmla="*/ 3891625 h 6062623"/>
              <a:gd name="T24" fmla="*/ 5938188 w 6022034"/>
              <a:gd name="T25" fmla="*/ 4096446 h 6062623"/>
              <a:gd name="T26" fmla="*/ 5064522 w 6022034"/>
              <a:gd name="T27" fmla="*/ 4533402 h 6062623"/>
              <a:gd name="T28" fmla="*/ 5078172 w 6022034"/>
              <a:gd name="T29" fmla="*/ 4751879 h 6062623"/>
              <a:gd name="T30" fmla="*/ 4313718 w 6022034"/>
              <a:gd name="T31" fmla="*/ 5134214 h 6062623"/>
              <a:gd name="T32" fmla="*/ 3781329 w 6022034"/>
              <a:gd name="T33" fmla="*/ 4997663 h 6062623"/>
              <a:gd name="T34" fmla="*/ 3085128 w 6022034"/>
              <a:gd name="T35" fmla="*/ 5530202 h 6062623"/>
              <a:gd name="T36" fmla="*/ 2921315 w 6022034"/>
              <a:gd name="T37" fmla="*/ 5612131 h 6062623"/>
              <a:gd name="T38" fmla="*/ 2866711 w 6022034"/>
              <a:gd name="T39" fmla="*/ 5502892 h 6062623"/>
              <a:gd name="T40" fmla="*/ 1952094 w 6022034"/>
              <a:gd name="T41" fmla="*/ 6062740 h 6062623"/>
              <a:gd name="T42" fmla="*/ 941920 w 6022034"/>
              <a:gd name="T43" fmla="*/ 6008124 h 6062623"/>
              <a:gd name="T44" fmla="*/ 941920 w 6022034"/>
              <a:gd name="T45" fmla="*/ 5994468 h 6062623"/>
              <a:gd name="T46" fmla="*/ 928268 w 6022034"/>
              <a:gd name="T47" fmla="*/ 5980809 h 6062623"/>
              <a:gd name="T48" fmla="*/ 860015 w 6022034"/>
              <a:gd name="T49" fmla="*/ 5584823 h 6062623"/>
              <a:gd name="T50" fmla="*/ 860015 w 6022034"/>
              <a:gd name="T51" fmla="*/ 5584823 h 6062623"/>
              <a:gd name="T52" fmla="*/ 423183 w 6022034"/>
              <a:gd name="T53" fmla="*/ 5871573 h 6062623"/>
              <a:gd name="T54" fmla="*/ 245720 w 6022034"/>
              <a:gd name="T55" fmla="*/ 5735026 h 6062623"/>
              <a:gd name="T56" fmla="*/ 95558 w 6022034"/>
              <a:gd name="T57" fmla="*/ 5775990 h 6062623"/>
              <a:gd name="T58" fmla="*/ 0 w 6022034"/>
              <a:gd name="T59" fmla="*/ 5571167 h 6062623"/>
              <a:gd name="T60" fmla="*/ 354927 w 6022034"/>
              <a:gd name="T61" fmla="*/ 5352689 h 6062623"/>
              <a:gd name="T62" fmla="*/ 109208 w 6022034"/>
              <a:gd name="T63" fmla="*/ 4478782 h 6062623"/>
              <a:gd name="T64" fmla="*/ 218418 w 6022034"/>
              <a:gd name="T65" fmla="*/ 4260304 h 6062623"/>
              <a:gd name="T66" fmla="*/ 40955 w 6022034"/>
              <a:gd name="T67" fmla="*/ 3618527 h 6062623"/>
              <a:gd name="T68" fmla="*/ 941920 w 6022034"/>
              <a:gd name="T69" fmla="*/ 3045027 h 6062623"/>
              <a:gd name="T70" fmla="*/ 491436 w 6022034"/>
              <a:gd name="T71" fmla="*/ 2826548 h 6062623"/>
              <a:gd name="T72" fmla="*/ 1092082 w 6022034"/>
              <a:gd name="T73" fmla="*/ 1611269 h 6062623"/>
              <a:gd name="T74" fmla="*/ 2074953 w 6022034"/>
              <a:gd name="T75" fmla="*/ 54619 h 606262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022034" h="6062623">
                <a:moveTo>
                  <a:pt x="2075622" y="54619"/>
                </a:moveTo>
                <a:lnTo>
                  <a:pt x="2266797" y="273091"/>
                </a:lnTo>
                <a:lnTo>
                  <a:pt x="2594527" y="0"/>
                </a:lnTo>
                <a:lnTo>
                  <a:pt x="2731081" y="122891"/>
                </a:lnTo>
                <a:lnTo>
                  <a:pt x="2853980" y="40964"/>
                </a:lnTo>
                <a:lnTo>
                  <a:pt x="3113433" y="177510"/>
                </a:lnTo>
                <a:lnTo>
                  <a:pt x="3509439" y="136546"/>
                </a:lnTo>
                <a:lnTo>
                  <a:pt x="3441162" y="641764"/>
                </a:lnTo>
                <a:lnTo>
                  <a:pt x="4697459" y="1597583"/>
                </a:lnTo>
                <a:lnTo>
                  <a:pt x="5462162" y="832928"/>
                </a:lnTo>
                <a:lnTo>
                  <a:pt x="6022034" y="3850585"/>
                </a:lnTo>
                <a:lnTo>
                  <a:pt x="5899135" y="3891548"/>
                </a:lnTo>
                <a:lnTo>
                  <a:pt x="5940101" y="4096367"/>
                </a:lnTo>
                <a:lnTo>
                  <a:pt x="5066155" y="4533313"/>
                </a:lnTo>
                <a:lnTo>
                  <a:pt x="5079811" y="4751785"/>
                </a:lnTo>
                <a:lnTo>
                  <a:pt x="4315108" y="5134113"/>
                </a:lnTo>
                <a:lnTo>
                  <a:pt x="3782547" y="4997567"/>
                </a:lnTo>
                <a:lnTo>
                  <a:pt x="3086122" y="5530095"/>
                </a:lnTo>
                <a:lnTo>
                  <a:pt x="2922257" y="5612022"/>
                </a:lnTo>
                <a:lnTo>
                  <a:pt x="2867635" y="5502786"/>
                </a:lnTo>
                <a:lnTo>
                  <a:pt x="1952723" y="6062623"/>
                </a:lnTo>
                <a:lnTo>
                  <a:pt x="942223" y="6008004"/>
                </a:lnTo>
                <a:cubicBezTo>
                  <a:pt x="942223" y="6003453"/>
                  <a:pt x="1010173" y="5961123"/>
                  <a:pt x="942223" y="5994350"/>
                </a:cubicBezTo>
                <a:lnTo>
                  <a:pt x="928568" y="5980695"/>
                </a:lnTo>
                <a:lnTo>
                  <a:pt x="860291" y="5584713"/>
                </a:lnTo>
                <a:lnTo>
                  <a:pt x="423318" y="5871459"/>
                </a:lnTo>
                <a:lnTo>
                  <a:pt x="245798" y="5734913"/>
                </a:lnTo>
                <a:lnTo>
                  <a:pt x="95588" y="5775877"/>
                </a:lnTo>
                <a:lnTo>
                  <a:pt x="0" y="5571059"/>
                </a:lnTo>
                <a:lnTo>
                  <a:pt x="355041" y="5352586"/>
                </a:lnTo>
                <a:lnTo>
                  <a:pt x="109244" y="4478694"/>
                </a:lnTo>
                <a:lnTo>
                  <a:pt x="218487" y="4260221"/>
                </a:lnTo>
                <a:lnTo>
                  <a:pt x="40967" y="3618457"/>
                </a:lnTo>
                <a:lnTo>
                  <a:pt x="942223" y="3044966"/>
                </a:lnTo>
                <a:lnTo>
                  <a:pt x="491595" y="2826493"/>
                </a:lnTo>
                <a:lnTo>
                  <a:pt x="1092433" y="1611238"/>
                </a:lnTo>
                <a:lnTo>
                  <a:pt x="2075622" y="54619"/>
                </a:lnTo>
                <a:close/>
              </a:path>
            </a:pathLst>
          </a:custGeom>
          <a:noFill/>
          <a:ln w="63500" cap="flat" cmpd="sng">
            <a:solidFill>
              <a:srgbClr val="0AFF85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BE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685800" y="609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Loos-en-Gohelle</a:t>
            </a:r>
          </a:p>
        </p:txBody>
      </p:sp>
      <p:sp>
        <p:nvSpPr>
          <p:cNvPr id="5" name="Ellipse 4"/>
          <p:cNvSpPr>
            <a:spLocks noChangeArrowheads="1"/>
          </p:cNvSpPr>
          <p:nvPr/>
        </p:nvSpPr>
        <p:spPr bwMode="auto">
          <a:xfrm>
            <a:off x="3657600" y="5562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9D07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3810000" y="5486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9D07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Ellipse 6"/>
          <p:cNvSpPr>
            <a:spLocks noChangeArrowheads="1"/>
          </p:cNvSpPr>
          <p:nvPr/>
        </p:nvSpPr>
        <p:spPr bwMode="auto">
          <a:xfrm>
            <a:off x="4343400" y="3733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9D07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Ellipse 7"/>
          <p:cNvSpPr>
            <a:spLocks noChangeArrowheads="1"/>
          </p:cNvSpPr>
          <p:nvPr/>
        </p:nvSpPr>
        <p:spPr bwMode="auto">
          <a:xfrm>
            <a:off x="4495800" y="3657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9D07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Ellipse 9"/>
          <p:cNvSpPr>
            <a:spLocks noChangeArrowheads="1"/>
          </p:cNvSpPr>
          <p:nvPr/>
        </p:nvSpPr>
        <p:spPr bwMode="auto">
          <a:xfrm>
            <a:off x="990600" y="4800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9D07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Ellipse 10"/>
          <p:cNvSpPr>
            <a:spLocks noChangeArrowheads="1"/>
          </p:cNvSpPr>
          <p:nvPr/>
        </p:nvSpPr>
        <p:spPr bwMode="auto">
          <a:xfrm>
            <a:off x="4953000" y="5257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9D07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Ellipse 13"/>
          <p:cNvSpPr>
            <a:spLocks noChangeArrowheads="1"/>
          </p:cNvSpPr>
          <p:nvPr/>
        </p:nvSpPr>
        <p:spPr bwMode="auto">
          <a:xfrm>
            <a:off x="1981200" y="6400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9D07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Ellipse 14"/>
          <p:cNvSpPr>
            <a:spLocks noChangeArrowheads="1"/>
          </p:cNvSpPr>
          <p:nvPr/>
        </p:nvSpPr>
        <p:spPr bwMode="auto">
          <a:xfrm>
            <a:off x="1143000" y="4876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9D07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Ellipse 16"/>
          <p:cNvSpPr>
            <a:spLocks noChangeArrowheads="1"/>
          </p:cNvSpPr>
          <p:nvPr/>
        </p:nvSpPr>
        <p:spPr bwMode="auto">
          <a:xfrm>
            <a:off x="3352800" y="2590800"/>
            <a:ext cx="2286000" cy="2209800"/>
          </a:xfrm>
          <a:prstGeom prst="ellipse">
            <a:avLst/>
          </a:prstGeom>
          <a:gradFill rotWithShape="1">
            <a:gsLst>
              <a:gs pos="0">
                <a:srgbClr val="FFFFFF">
                  <a:alpha val="20000"/>
                </a:srgbClr>
              </a:gs>
              <a:gs pos="80000">
                <a:srgbClr val="FFFFFF">
                  <a:alpha val="84000"/>
                </a:srgbClr>
              </a:gs>
              <a:gs pos="100000">
                <a:srgbClr val="9D0700"/>
              </a:gs>
            </a:gsLst>
            <a:path path="shape">
              <a:fillToRect l="50000" t="50000" r="50000" b="50000"/>
            </a:path>
          </a:gradFill>
          <a:ln w="635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Ellipse 17"/>
          <p:cNvSpPr>
            <a:spLocks noChangeArrowheads="1"/>
          </p:cNvSpPr>
          <p:nvPr/>
        </p:nvSpPr>
        <p:spPr bwMode="auto">
          <a:xfrm>
            <a:off x="304800" y="3962400"/>
            <a:ext cx="1752600" cy="1752600"/>
          </a:xfrm>
          <a:prstGeom prst="ellipse">
            <a:avLst/>
          </a:prstGeom>
          <a:gradFill rotWithShape="1">
            <a:gsLst>
              <a:gs pos="0">
                <a:srgbClr val="FFFFFF">
                  <a:alpha val="20000"/>
                </a:srgbClr>
              </a:gs>
              <a:gs pos="80000">
                <a:srgbClr val="FFFFFF">
                  <a:alpha val="84000"/>
                </a:srgbClr>
              </a:gs>
              <a:gs pos="100000">
                <a:srgbClr val="9D0700"/>
              </a:gs>
            </a:gsLst>
            <a:path path="shape">
              <a:fillToRect l="50000" t="50000" r="50000" b="50000"/>
            </a:path>
          </a:gradFill>
          <a:ln w="635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2" name="Connecteur droit avec flèche 31"/>
          <p:cNvCxnSpPr>
            <a:cxnSpLocks noChangeShapeType="1"/>
          </p:cNvCxnSpPr>
          <p:nvPr/>
        </p:nvCxnSpPr>
        <p:spPr bwMode="auto">
          <a:xfrm rot="10800000">
            <a:off x="457200" y="1905000"/>
            <a:ext cx="5638800" cy="4724400"/>
          </a:xfrm>
          <a:prstGeom prst="straightConnector1">
            <a:avLst/>
          </a:prstGeom>
          <a:noFill/>
          <a:ln w="63500">
            <a:solidFill>
              <a:srgbClr val="0000FF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necteur droit avec flèche 33"/>
          <p:cNvCxnSpPr>
            <a:cxnSpLocks noChangeShapeType="1"/>
          </p:cNvCxnSpPr>
          <p:nvPr/>
        </p:nvCxnSpPr>
        <p:spPr bwMode="auto">
          <a:xfrm rot="16200000" flipV="1">
            <a:off x="3543300" y="2781300"/>
            <a:ext cx="5715000" cy="1066800"/>
          </a:xfrm>
          <a:prstGeom prst="straightConnector1">
            <a:avLst/>
          </a:prstGeom>
          <a:noFill/>
          <a:ln w="63500">
            <a:solidFill>
              <a:srgbClr val="0000FF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Forme libre 25"/>
          <p:cNvSpPr>
            <a:spLocks/>
          </p:cNvSpPr>
          <p:nvPr/>
        </p:nvSpPr>
        <p:spPr bwMode="auto">
          <a:xfrm>
            <a:off x="0" y="4343400"/>
            <a:ext cx="6972300" cy="2265363"/>
          </a:xfrm>
          <a:custGeom>
            <a:avLst/>
            <a:gdLst>
              <a:gd name="T0" fmla="*/ 0 w 6939941"/>
              <a:gd name="T1" fmla="*/ 2276474 h 2259828"/>
              <a:gd name="T2" fmla="*/ 1315494 w 6939941"/>
              <a:gd name="T3" fmla="*/ 2125167 h 2259828"/>
              <a:gd name="T4" fmla="*/ 2866393 w 6939941"/>
              <a:gd name="T5" fmla="*/ 1698758 h 2259828"/>
              <a:gd name="T6" fmla="*/ 3669538 w 6939941"/>
              <a:gd name="T7" fmla="*/ 997248 h 2259828"/>
              <a:gd name="T8" fmla="*/ 4306512 w 6939941"/>
              <a:gd name="T9" fmla="*/ 419532 h 2259828"/>
              <a:gd name="T10" fmla="*/ 5109658 w 6939941"/>
              <a:gd name="T11" fmla="*/ 89407 h 2259828"/>
              <a:gd name="T12" fmla="*/ 6051271 w 6939941"/>
              <a:gd name="T13" fmla="*/ 6878 h 2259828"/>
              <a:gd name="T14" fmla="*/ 7037471 w 6939941"/>
              <a:gd name="T15" fmla="*/ 48143 h 22598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939941" h="2259828">
                <a:moveTo>
                  <a:pt x="0" y="2259828"/>
                </a:moveTo>
                <a:cubicBezTo>
                  <a:pt x="413076" y="2232519"/>
                  <a:pt x="826152" y="2205210"/>
                  <a:pt x="1297263" y="2109628"/>
                </a:cubicBezTo>
                <a:cubicBezTo>
                  <a:pt x="1768374" y="2014046"/>
                  <a:pt x="2439765" y="1872949"/>
                  <a:pt x="2826668" y="1686337"/>
                </a:cubicBezTo>
                <a:cubicBezTo>
                  <a:pt x="3213571" y="1499725"/>
                  <a:pt x="3381988" y="1201600"/>
                  <a:pt x="3618682" y="989955"/>
                </a:cubicBezTo>
                <a:cubicBezTo>
                  <a:pt x="3855376" y="778310"/>
                  <a:pt x="4010136" y="566664"/>
                  <a:pt x="4246830" y="416464"/>
                </a:cubicBezTo>
                <a:cubicBezTo>
                  <a:pt x="4483524" y="266264"/>
                  <a:pt x="4752081" y="157027"/>
                  <a:pt x="5038844" y="88754"/>
                </a:cubicBezTo>
                <a:cubicBezTo>
                  <a:pt x="5325607" y="20481"/>
                  <a:pt x="5650562" y="13654"/>
                  <a:pt x="5967411" y="6827"/>
                </a:cubicBezTo>
                <a:cubicBezTo>
                  <a:pt x="6284260" y="0"/>
                  <a:pt x="6939941" y="47791"/>
                  <a:pt x="6939941" y="47791"/>
                </a:cubicBezTo>
              </a:path>
            </a:pathLst>
          </a:custGeom>
          <a:noFill/>
          <a:ln w="127000" cap="flat" cmpd="dbl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BE"/>
          </a:p>
        </p:txBody>
      </p:sp>
      <p:sp>
        <p:nvSpPr>
          <p:cNvPr id="13" name="Ellipse 12"/>
          <p:cNvSpPr>
            <a:spLocks noChangeArrowheads="1"/>
          </p:cNvSpPr>
          <p:nvPr/>
        </p:nvSpPr>
        <p:spPr bwMode="auto">
          <a:xfrm>
            <a:off x="61722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9D07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427" name="ZoneTexte 21"/>
          <p:cNvSpPr txBox="1">
            <a:spLocks noChangeArrowheads="1"/>
          </p:cNvSpPr>
          <p:nvPr/>
        </p:nvSpPr>
        <p:spPr bwMode="auto">
          <a:xfrm>
            <a:off x="7010400" y="0"/>
            <a:ext cx="2133600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fr-FR" altLang="fr-FR" sz="2000"/>
              <a:t> 5 fois détruite 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fr-FR" altLang="fr-FR" sz="2000"/>
              <a:t> 6700 habitants</a:t>
            </a:r>
          </a:p>
          <a:p>
            <a:pPr eaLnBrk="1" hangingPunct="1">
              <a:buFontTx/>
              <a:buChar char="•"/>
            </a:pPr>
            <a:r>
              <a:rPr lang="fr-FR" altLang="fr-FR" sz="2000"/>
              <a:t>1270 ha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altLang="fr-FR" sz="1600"/>
              <a:t>800 ha zone naturelle et/ou agricole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altLang="fr-FR" sz="1600"/>
              <a:t>260 ha bâtis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fr-FR" altLang="fr-FR" sz="1600"/>
              <a:t>210 ha friches</a:t>
            </a:r>
            <a:endParaRPr lang="fr-FR" altLang="fr-FR" sz="1800"/>
          </a:p>
          <a:p>
            <a:pPr eaLnBrk="1" hangingPunct="1">
              <a:buFontTx/>
              <a:buChar char="•"/>
            </a:pPr>
            <a:r>
              <a:rPr lang="fr-FR" altLang="fr-FR" sz="2000"/>
              <a:t> 8 terrils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fr-FR" altLang="fr-FR" sz="1600"/>
              <a:t> Les plus haut d’Europe : 186 m.</a:t>
            </a:r>
            <a:endParaRPr lang="fr-FR" altLang="fr-FR" sz="1800"/>
          </a:p>
          <a:p>
            <a:pPr eaLnBrk="1" hangingPunct="1">
              <a:buFontTx/>
              <a:buChar char="•"/>
            </a:pPr>
            <a:r>
              <a:rPr lang="fr-FR" altLang="fr-FR" sz="2000"/>
              <a:t> 136 ans d’exploitation du charbon 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fr-FR" altLang="fr-FR" sz="1600"/>
              <a:t> 1850 – 1986</a:t>
            </a:r>
            <a:endParaRPr lang="fr-FR" altLang="fr-FR" sz="180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fr-FR" altLang="fr-FR" sz="2000"/>
              <a:t> 9 puits de mine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fr-FR" altLang="fr-FR" sz="2000"/>
              <a:t> 6 sièges d’extraction</a:t>
            </a:r>
          </a:p>
          <a:p>
            <a:pPr eaLnBrk="1" hangingPunct="1">
              <a:buFontTx/>
              <a:buChar char="•"/>
            </a:pPr>
            <a:r>
              <a:rPr lang="fr-FR" altLang="fr-FR" sz="2000"/>
              <a:t> 29 nationalités venues travailler le Bassin Minier</a:t>
            </a:r>
          </a:p>
          <a:p>
            <a:pPr eaLnBrk="1" hangingPunct="1">
              <a:buFontTx/>
              <a:buChar char="•"/>
            </a:pPr>
            <a:endParaRPr lang="fr-FR" altLang="fr-FR" sz="1800"/>
          </a:p>
        </p:txBody>
      </p:sp>
      <p:pic>
        <p:nvPicPr>
          <p:cNvPr id="17428" name="Picture 16" descr="Licence Creative Comm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8" y="244148"/>
            <a:ext cx="8001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tx2"/>
                </a:solidFill>
              </a:rPr>
              <a:t>Le Bassin Minier Nord – Pas-de-Calais</a:t>
            </a:r>
          </a:p>
        </p:txBody>
      </p:sp>
      <p:pic>
        <p:nvPicPr>
          <p:cNvPr id="19458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447800"/>
            <a:ext cx="77851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ZoneTexte 6"/>
          <p:cNvSpPr txBox="1">
            <a:spLocks noChangeArrowheads="1"/>
          </p:cNvSpPr>
          <p:nvPr/>
        </p:nvSpPr>
        <p:spPr bwMode="auto">
          <a:xfrm>
            <a:off x="4648200" y="1447800"/>
            <a:ext cx="38862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Bassin d’1 million d’habitants</a:t>
            </a:r>
          </a:p>
          <a:p>
            <a:pPr eaLnBrk="1" hangingPunct="1"/>
            <a:endParaRPr lang="fr-FR" altLang="fr-FR" sz="1400" b="1"/>
          </a:p>
          <a:p>
            <a:pPr eaLnBrk="1" hangingPunct="1"/>
            <a:r>
              <a:rPr lang="fr-FR" altLang="fr-FR" sz="1400" b="1"/>
              <a:t>100 000 km de galeries creusées</a:t>
            </a:r>
            <a:br>
              <a:rPr lang="fr-FR" altLang="fr-FR" sz="1400" b="1"/>
            </a:br>
            <a:r>
              <a:rPr lang="fr-FR" altLang="fr-FR" sz="1400" b="1"/>
              <a:t>équivaut à </a:t>
            </a:r>
            <a:r>
              <a:rPr lang="fr-FR" altLang="fr-FR" sz="1400" b="1">
                <a:solidFill>
                  <a:srgbClr val="FF0000"/>
                </a:solidFill>
              </a:rPr>
              <a:t>2,5 fois </a:t>
            </a:r>
            <a:r>
              <a:rPr lang="fr-FR" altLang="fr-FR" sz="1400" b="1"/>
              <a:t>le tour de la Terre </a:t>
            </a:r>
          </a:p>
        </p:txBody>
      </p:sp>
      <p:pic>
        <p:nvPicPr>
          <p:cNvPr id="19460" name="Picture 16" descr="Licence Creative Comm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76213"/>
            <a:ext cx="8001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710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55650"/>
            <a:ext cx="8229600" cy="3752850"/>
          </a:xfrm>
        </p:spPr>
        <p:txBody>
          <a:bodyPr/>
          <a:lstStyle/>
          <a:p>
            <a:pPr eaLnBrk="1" hangingPunct="1"/>
            <a:r>
              <a:rPr lang="fr-FR" altLang="fr-FR" smtClean="0">
                <a:ea typeface="ＭＳ Ｐゴシック" pitchFamily="34" charset="-128"/>
              </a:rPr>
              <a:t>Population </a:t>
            </a:r>
            <a:r>
              <a:rPr lang="fr-FR" altLang="fr-FR" b="1" smtClean="0">
                <a:ea typeface="ＭＳ Ｐゴシック" pitchFamily="34" charset="-128"/>
              </a:rPr>
              <a:t>x 10 en 100 ans</a:t>
            </a:r>
          </a:p>
          <a:p>
            <a:pPr eaLnBrk="1" hangingPunct="1"/>
            <a:r>
              <a:rPr lang="fr-FR" altLang="fr-FR" smtClean="0">
                <a:ea typeface="ＭＳ Ｐゴシック" pitchFamily="34" charset="-128"/>
              </a:rPr>
              <a:t>9 puits, 6 sièges, </a:t>
            </a:r>
            <a:r>
              <a:rPr lang="fr-FR" altLang="fr-FR" b="1" smtClean="0">
                <a:ea typeface="ＭＳ Ｐゴシック" pitchFamily="34" charset="-128"/>
              </a:rPr>
              <a:t>8 terrils</a:t>
            </a:r>
          </a:p>
          <a:p>
            <a:pPr eaLnBrk="1" hangingPunct="1"/>
            <a:r>
              <a:rPr lang="fr-FR" altLang="fr-FR" smtClean="0">
                <a:ea typeface="ＭＳ Ｐゴシック" pitchFamily="34" charset="-128"/>
              </a:rPr>
              <a:t>Affaissement de </a:t>
            </a:r>
            <a:r>
              <a:rPr lang="fr-FR" altLang="fr-FR" b="1" smtClean="0">
                <a:ea typeface="ＭＳ Ｐゴシック" pitchFamily="34" charset="-128"/>
              </a:rPr>
              <a:t>15 m</a:t>
            </a:r>
            <a:r>
              <a:rPr lang="fr-FR" altLang="fr-FR" smtClean="0">
                <a:ea typeface="ＭＳ Ｐゴシック" pitchFamily="34" charset="-128"/>
              </a:rPr>
              <a:t> !</a:t>
            </a:r>
          </a:p>
          <a:p>
            <a:pPr eaLnBrk="1" hangingPunct="1"/>
            <a:r>
              <a:rPr lang="fr-FR" altLang="fr-FR" b="1" smtClean="0">
                <a:ea typeface="ＭＳ Ｐゴシック" pitchFamily="34" charset="-128"/>
              </a:rPr>
              <a:t>20% friches</a:t>
            </a:r>
            <a:r>
              <a:rPr lang="fr-FR" altLang="fr-FR" smtClean="0">
                <a:ea typeface="ＭＳ Ｐゴシック" pitchFamily="34" charset="-128"/>
              </a:rPr>
              <a:t>, forte pollution</a:t>
            </a:r>
          </a:p>
          <a:p>
            <a:pPr eaLnBrk="1" hangingPunct="1"/>
            <a:r>
              <a:rPr lang="fr-FR" altLang="fr-FR" b="1" smtClean="0">
                <a:ea typeface="ＭＳ Ｐゴシック" pitchFamily="34" charset="-128"/>
              </a:rPr>
              <a:t>Chômage</a:t>
            </a:r>
            <a:r>
              <a:rPr lang="fr-FR" altLang="fr-FR" smtClean="0">
                <a:ea typeface="ＭＳ Ｐゴシック" pitchFamily="34" charset="-128"/>
              </a:rPr>
              <a:t>, délocalisations</a:t>
            </a:r>
          </a:p>
          <a:p>
            <a:pPr eaLnBrk="1" hangingPunct="1"/>
            <a:r>
              <a:rPr lang="fr-FR" altLang="fr-FR" b="1" smtClean="0">
                <a:ea typeface="ＭＳ Ｐゴシック" pitchFamily="34" charset="-128"/>
              </a:rPr>
              <a:t>1100</a:t>
            </a:r>
            <a:r>
              <a:rPr lang="fr-FR" altLang="fr-FR" smtClean="0">
                <a:ea typeface="ＭＳ Ｐゴシック" pitchFamily="34" charset="-128"/>
              </a:rPr>
              <a:t> logements miniers détruits</a:t>
            </a:r>
          </a:p>
          <a:p>
            <a:pPr eaLnBrk="1" hangingPunct="1"/>
            <a:r>
              <a:rPr lang="fr-FR" altLang="fr-FR" b="1" smtClean="0">
                <a:ea typeface="ＭＳ Ｐゴシック" pitchFamily="34" charset="-128"/>
              </a:rPr>
              <a:t>Image de soi dégradée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81000" y="4445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tx2"/>
                </a:solidFill>
              </a:rPr>
              <a:t>Héritage post-industriel</a:t>
            </a:r>
          </a:p>
        </p:txBody>
      </p:sp>
      <p:pic>
        <p:nvPicPr>
          <p:cNvPr id="21508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1343025"/>
            <a:ext cx="13541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82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38713"/>
            <a:ext cx="32766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457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6" descr="Licence Creative Common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76213"/>
            <a:ext cx="8001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èche vers la droite 15"/>
          <p:cNvSpPr>
            <a:spLocks noChangeArrowheads="1"/>
          </p:cNvSpPr>
          <p:nvPr/>
        </p:nvSpPr>
        <p:spPr bwMode="auto">
          <a:xfrm>
            <a:off x="3352800" y="3276600"/>
            <a:ext cx="2743200" cy="609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FF66"/>
              </a:gs>
              <a:gs pos="100000">
                <a:srgbClr val="F8FFBE"/>
              </a:gs>
            </a:gsLst>
            <a:lin ang="0" scaled="1"/>
          </a:gradFill>
          <a:ln w="50800">
            <a:solidFill>
              <a:srgbClr val="C0002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fr-FR" altLang="fr-FR" smtClean="0">
                <a:solidFill>
                  <a:srgbClr val="FFFFFF"/>
                </a:solidFill>
                <a:ea typeface="ＭＳ Ｐゴシック" pitchFamily="34" charset="-128"/>
              </a:rPr>
              <a:t>VERS UN NOUVEAU MODÈLE…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021138" y="2743200"/>
            <a:ext cx="2303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800" b="1" i="1">
                <a:solidFill>
                  <a:srgbClr val="9D0700"/>
                </a:solidFill>
                <a:sym typeface="Wingdings" pitchFamily="2" charset="2"/>
              </a:rPr>
              <a:t>TRANSITION</a:t>
            </a:r>
            <a:endParaRPr lang="fr-FR" altLang="fr-FR" sz="3200" b="1" i="1">
              <a:solidFill>
                <a:srgbClr val="9D0700"/>
              </a:solidFill>
              <a:sym typeface="Wingdings" pitchFamily="2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7792" y="2515584"/>
            <a:ext cx="2519362" cy="2159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bg1">
                <a:lumMod val="65000"/>
              </a:schemeClr>
            </a:extrusionClr>
            <a:contourClr>
              <a:schemeClr val="tx1">
                <a:lumMod val="50000"/>
                <a:lumOff val="50000"/>
              </a:schemeClr>
            </a:contourClr>
          </a:sp3d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800" b="1" i="1"/>
              <a:t>  ANCIEN MODÈLE</a:t>
            </a:r>
          </a:p>
          <a:p>
            <a:pPr algn="ctr" eaLnBrk="1" hangingPunct="1"/>
            <a:endParaRPr lang="fr-FR" altLang="fr-FR" sz="1800" b="1"/>
          </a:p>
          <a:p>
            <a:pPr algn="ctr" eaLnBrk="1" hangingPunct="1"/>
            <a:r>
              <a:rPr lang="fr-FR" altLang="fr-FR" sz="1800" b="1"/>
              <a:t>  Inefficace</a:t>
            </a:r>
          </a:p>
          <a:p>
            <a:pPr algn="ctr" eaLnBrk="1" hangingPunct="1"/>
            <a:endParaRPr lang="fr-FR" altLang="fr-FR" sz="1800" b="1"/>
          </a:p>
          <a:p>
            <a:pPr algn="ctr" eaLnBrk="1" hangingPunct="1"/>
            <a:r>
              <a:rPr lang="fr-FR" altLang="fr-FR" sz="1800" b="1"/>
              <a:t>  Non durable</a:t>
            </a:r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211138" y="1981200"/>
            <a:ext cx="550862" cy="3352800"/>
          </a:xfrm>
          <a:prstGeom prst="rightBracket">
            <a:avLst>
              <a:gd name="adj" fmla="val 79396"/>
            </a:avLst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contourW="12700" prstMaterial="legacyMatte">
            <a:bevelT w="13500" h="13500" prst="angle"/>
            <a:bevelB w="13500" h="13500" prst="angle"/>
            <a:extrusionClr>
              <a:schemeClr val="bg2">
                <a:lumMod val="75000"/>
              </a:schemeClr>
            </a:extrusionClr>
            <a:contourClr>
              <a:schemeClr val="bg2">
                <a:lumMod val="50000"/>
              </a:schemeClr>
            </a:contourClr>
          </a:sp3d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fr-FR" sz="2400">
              <a:latin typeface="Arial" pitchFamily="-1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3560" name="Text Box 3"/>
          <p:cNvSpPr txBox="1">
            <a:spLocks noChangeArrowheads="1"/>
          </p:cNvSpPr>
          <p:nvPr/>
        </p:nvSpPr>
        <p:spPr bwMode="auto">
          <a:xfrm>
            <a:off x="3162300" y="4724400"/>
            <a:ext cx="140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 b="1"/>
              <a:t>Brouillard</a:t>
            </a:r>
            <a:endParaRPr lang="fr-FR" altLang="fr-FR" sz="1800" b="1"/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3511749" y="1828800"/>
            <a:ext cx="637749" cy="2438400"/>
          </a:xfrm>
          <a:custGeom>
            <a:avLst/>
            <a:gdLst>
              <a:gd name="T0" fmla="*/ 233 w 581"/>
              <a:gd name="T1" fmla="*/ 0 h 2223"/>
              <a:gd name="T2" fmla="*/ 551 w 581"/>
              <a:gd name="T3" fmla="*/ 227 h 2223"/>
              <a:gd name="T4" fmla="*/ 52 w 581"/>
              <a:gd name="T5" fmla="*/ 318 h 2223"/>
              <a:gd name="T6" fmla="*/ 551 w 581"/>
              <a:gd name="T7" fmla="*/ 545 h 2223"/>
              <a:gd name="T8" fmla="*/ 52 w 581"/>
              <a:gd name="T9" fmla="*/ 681 h 2223"/>
              <a:gd name="T10" fmla="*/ 551 w 581"/>
              <a:gd name="T11" fmla="*/ 862 h 2223"/>
              <a:gd name="T12" fmla="*/ 52 w 581"/>
              <a:gd name="T13" fmla="*/ 953 h 2223"/>
              <a:gd name="T14" fmla="*/ 551 w 581"/>
              <a:gd name="T15" fmla="*/ 1134 h 2223"/>
              <a:gd name="T16" fmla="*/ 52 w 581"/>
              <a:gd name="T17" fmla="*/ 1225 h 2223"/>
              <a:gd name="T18" fmla="*/ 506 w 581"/>
              <a:gd name="T19" fmla="*/ 1452 h 2223"/>
              <a:gd name="T20" fmla="*/ 52 w 581"/>
              <a:gd name="T21" fmla="*/ 1497 h 2223"/>
              <a:gd name="T22" fmla="*/ 506 w 581"/>
              <a:gd name="T23" fmla="*/ 1724 h 2223"/>
              <a:gd name="T24" fmla="*/ 7 w 581"/>
              <a:gd name="T25" fmla="*/ 1815 h 2223"/>
              <a:gd name="T26" fmla="*/ 506 w 581"/>
              <a:gd name="T27" fmla="*/ 1996 h 2223"/>
              <a:gd name="T28" fmla="*/ 7 w 581"/>
              <a:gd name="T29" fmla="*/ 2132 h 2223"/>
              <a:gd name="T30" fmla="*/ 551 w 581"/>
              <a:gd name="T31" fmla="*/ 2223 h 22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81"/>
              <a:gd name="T49" fmla="*/ 0 h 2223"/>
              <a:gd name="T50" fmla="*/ 581 w 581"/>
              <a:gd name="T51" fmla="*/ 2223 h 22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81" h="2223">
                <a:moveTo>
                  <a:pt x="233" y="0"/>
                </a:moveTo>
                <a:cubicBezTo>
                  <a:pt x="407" y="87"/>
                  <a:pt x="581" y="174"/>
                  <a:pt x="551" y="227"/>
                </a:cubicBezTo>
                <a:cubicBezTo>
                  <a:pt x="521" y="280"/>
                  <a:pt x="52" y="265"/>
                  <a:pt x="52" y="318"/>
                </a:cubicBezTo>
                <a:cubicBezTo>
                  <a:pt x="52" y="371"/>
                  <a:pt x="551" y="485"/>
                  <a:pt x="551" y="545"/>
                </a:cubicBezTo>
                <a:cubicBezTo>
                  <a:pt x="551" y="605"/>
                  <a:pt x="52" y="628"/>
                  <a:pt x="52" y="681"/>
                </a:cubicBezTo>
                <a:cubicBezTo>
                  <a:pt x="52" y="734"/>
                  <a:pt x="551" y="817"/>
                  <a:pt x="551" y="862"/>
                </a:cubicBezTo>
                <a:cubicBezTo>
                  <a:pt x="551" y="907"/>
                  <a:pt x="52" y="908"/>
                  <a:pt x="52" y="953"/>
                </a:cubicBezTo>
                <a:cubicBezTo>
                  <a:pt x="52" y="998"/>
                  <a:pt x="551" y="1089"/>
                  <a:pt x="551" y="1134"/>
                </a:cubicBezTo>
                <a:cubicBezTo>
                  <a:pt x="551" y="1179"/>
                  <a:pt x="59" y="1172"/>
                  <a:pt x="52" y="1225"/>
                </a:cubicBezTo>
                <a:cubicBezTo>
                  <a:pt x="45" y="1278"/>
                  <a:pt x="506" y="1407"/>
                  <a:pt x="506" y="1452"/>
                </a:cubicBezTo>
                <a:cubicBezTo>
                  <a:pt x="506" y="1497"/>
                  <a:pt x="52" y="1452"/>
                  <a:pt x="52" y="1497"/>
                </a:cubicBezTo>
                <a:cubicBezTo>
                  <a:pt x="52" y="1542"/>
                  <a:pt x="513" y="1671"/>
                  <a:pt x="506" y="1724"/>
                </a:cubicBezTo>
                <a:cubicBezTo>
                  <a:pt x="499" y="1777"/>
                  <a:pt x="7" y="1770"/>
                  <a:pt x="7" y="1815"/>
                </a:cubicBezTo>
                <a:cubicBezTo>
                  <a:pt x="7" y="1860"/>
                  <a:pt x="506" y="1943"/>
                  <a:pt x="506" y="1996"/>
                </a:cubicBezTo>
                <a:cubicBezTo>
                  <a:pt x="506" y="2049"/>
                  <a:pt x="0" y="2094"/>
                  <a:pt x="7" y="2132"/>
                </a:cubicBezTo>
                <a:cubicBezTo>
                  <a:pt x="14" y="2170"/>
                  <a:pt x="460" y="2200"/>
                  <a:pt x="551" y="2223"/>
                </a:cubicBezTo>
              </a:path>
            </a:pathLst>
          </a:custGeom>
          <a:noFill/>
          <a:ln w="6350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reflection stA="49000" endPos="75000" dist="12700" dir="5400000" sy="-100000" algn="bl" rotWithShape="0"/>
          </a:effec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pitchFamily="-1" charset="0"/>
              <a:ea typeface="+mn-ea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371091" y="2515584"/>
            <a:ext cx="2484832" cy="2159000"/>
          </a:xfrm>
          <a:prstGeom prst="rect">
            <a:avLst/>
          </a:prstGeom>
          <a:gradFill flip="none" rotWithShape="1">
            <a:gsLst>
              <a:gs pos="21000">
                <a:srgbClr val="CCFFCC"/>
              </a:gs>
              <a:gs pos="100000">
                <a:srgbClr val="4FE186"/>
              </a:gs>
            </a:gsLst>
            <a:path path="circle">
              <a:fillToRect l="50000" t="50000" r="50000" b="50000"/>
            </a:path>
            <a:tileRect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4FE186"/>
            </a:extrusionClr>
            <a:contourClr>
              <a:srgbClr val="008000"/>
            </a:contourClr>
          </a:sp3d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800" b="1" i="1"/>
              <a:t>NOUVEAU MODÈLE</a:t>
            </a:r>
          </a:p>
          <a:p>
            <a:pPr algn="ctr" eaLnBrk="1" hangingPunct="1"/>
            <a:endParaRPr lang="fr-FR" altLang="fr-FR" sz="1800" b="1"/>
          </a:p>
          <a:p>
            <a:pPr algn="ctr" eaLnBrk="1" hangingPunct="1"/>
            <a:r>
              <a:rPr lang="fr-FR" altLang="fr-FR" sz="1800" b="1">
                <a:solidFill>
                  <a:srgbClr val="000000"/>
                </a:solidFill>
              </a:rPr>
              <a:t>Incertitudes</a:t>
            </a:r>
            <a:br>
              <a:rPr lang="fr-FR" altLang="fr-FR" sz="1800" b="1">
                <a:solidFill>
                  <a:srgbClr val="000000"/>
                </a:solidFill>
              </a:rPr>
            </a:br>
            <a:r>
              <a:rPr lang="fr-FR" altLang="fr-FR" sz="1800" b="1"/>
              <a:t>signaux faibles</a:t>
            </a:r>
            <a:endParaRPr lang="fr-FR" altLang="fr-FR" sz="1800" b="1">
              <a:solidFill>
                <a:srgbClr val="000000"/>
              </a:solidFill>
            </a:endParaRPr>
          </a:p>
          <a:p>
            <a:pPr algn="ctr" eaLnBrk="1" hangingPunct="1"/>
            <a:endParaRPr lang="fr-FR" altLang="fr-FR" sz="1800" b="1"/>
          </a:p>
          <a:p>
            <a:pPr algn="ctr" eaLnBrk="1" hangingPunct="1"/>
            <a:r>
              <a:rPr lang="fr-FR" altLang="fr-FR" sz="1800" b="1"/>
              <a:t>Références à trouver</a:t>
            </a:r>
          </a:p>
        </p:txBody>
      </p:sp>
      <p:sp>
        <p:nvSpPr>
          <p:cNvPr id="23565" name="ZoneTexte 20"/>
          <p:cNvSpPr txBox="1">
            <a:spLocks noChangeArrowheads="1"/>
          </p:cNvSpPr>
          <p:nvPr/>
        </p:nvSpPr>
        <p:spPr bwMode="auto">
          <a:xfrm>
            <a:off x="0" y="5181600"/>
            <a:ext cx="3409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2000"/>
              <a:t>Déconstruction</a:t>
            </a:r>
            <a:br>
              <a:rPr lang="fr-FR" altLang="fr-FR" sz="2000"/>
            </a:br>
            <a:r>
              <a:rPr lang="fr-FR" altLang="fr-FR" sz="2000"/>
              <a:t>par les faits et les analyses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71544" y="2959936"/>
            <a:ext cx="492443" cy="92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2000" dirty="0">
                <a:solidFill>
                  <a:schemeClr val="accent2"/>
                </a:solidFill>
                <a:latin typeface="Arial" pitchFamily="-1" charset="0"/>
                <a:ea typeface="ＭＳ Ｐゴシック" pitchFamily="-65" charset="-128"/>
                <a:cs typeface="ＭＳ Ｐゴシック" pitchFamily="-65" charset="-128"/>
              </a:rPr>
              <a:t>DENI</a:t>
            </a:r>
          </a:p>
        </p:txBody>
      </p:sp>
      <p:sp>
        <p:nvSpPr>
          <p:cNvPr id="23567" name="ZoneTexte 11"/>
          <p:cNvSpPr txBox="1">
            <a:spLocks noChangeArrowheads="1"/>
          </p:cNvSpPr>
          <p:nvPr/>
        </p:nvSpPr>
        <p:spPr bwMode="auto">
          <a:xfrm>
            <a:off x="6437313" y="5257800"/>
            <a:ext cx="239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2000" b="1">
                <a:solidFill>
                  <a:schemeClr val="accent2"/>
                </a:solidFill>
              </a:rPr>
              <a:t>Nouvel imaginaire</a:t>
            </a:r>
            <a:br>
              <a:rPr lang="fr-FR" altLang="fr-FR" sz="2000" b="1">
                <a:solidFill>
                  <a:schemeClr val="accent2"/>
                </a:solidFill>
              </a:rPr>
            </a:br>
            <a:r>
              <a:rPr lang="fr-FR" altLang="fr-FR" sz="2000" b="1">
                <a:solidFill>
                  <a:schemeClr val="accent2"/>
                </a:solidFill>
              </a:rPr>
              <a:t>Nouveau récit</a:t>
            </a:r>
          </a:p>
        </p:txBody>
      </p:sp>
      <p:grpSp>
        <p:nvGrpSpPr>
          <p:cNvPr id="23568" name="Grouper 18"/>
          <p:cNvGrpSpPr>
            <a:grpSpLocks/>
          </p:cNvGrpSpPr>
          <p:nvPr/>
        </p:nvGrpSpPr>
        <p:grpSpPr bwMode="auto">
          <a:xfrm>
            <a:off x="2138363" y="1066800"/>
            <a:ext cx="5168900" cy="1295400"/>
            <a:chOff x="2139683" y="990600"/>
            <a:chExt cx="5166201" cy="1295400"/>
          </a:xfrm>
        </p:grpSpPr>
        <p:sp>
          <p:nvSpPr>
            <p:cNvPr id="14" name="Flèche courbée vers le haut 13"/>
            <p:cNvSpPr/>
            <p:nvPr/>
          </p:nvSpPr>
          <p:spPr>
            <a:xfrm>
              <a:off x="2590800" y="1447800"/>
              <a:ext cx="4267200" cy="838200"/>
            </a:xfrm>
            <a:prstGeom prst="curvedUpArrow">
              <a:avLst>
                <a:gd name="adj1" fmla="val 45553"/>
                <a:gd name="adj2" fmla="val 87333"/>
                <a:gd name="adj3" fmla="val 45371"/>
              </a:avLst>
            </a:prstGeom>
            <a:scene3d>
              <a:camera prst="orthographicFront">
                <a:rot lat="21599963" lon="10799999" rev="10799999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575" name="ZoneTexte 14"/>
            <p:cNvSpPr txBox="1">
              <a:spLocks noChangeArrowheads="1"/>
            </p:cNvSpPr>
            <p:nvPr/>
          </p:nvSpPr>
          <p:spPr bwMode="auto">
            <a:xfrm>
              <a:off x="2139683" y="990600"/>
              <a:ext cx="51662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fr-FR" altLang="fr-FR" sz="2000" b="1">
                  <a:solidFill>
                    <a:srgbClr val="6471D9"/>
                  </a:solidFill>
                </a:rPr>
                <a:t>GLOBAL (SRADDT, TESR, TRI, COP21…)</a:t>
              </a:r>
            </a:p>
          </p:txBody>
        </p:sp>
      </p:grpSp>
      <p:grpSp>
        <p:nvGrpSpPr>
          <p:cNvPr id="23569" name="Grouper 19"/>
          <p:cNvGrpSpPr>
            <a:grpSpLocks/>
          </p:cNvGrpSpPr>
          <p:nvPr/>
        </p:nvGrpSpPr>
        <p:grpSpPr bwMode="auto">
          <a:xfrm>
            <a:off x="2590800" y="4702175"/>
            <a:ext cx="4267200" cy="1774825"/>
            <a:chOff x="2590520" y="4800600"/>
            <a:chExt cx="4267154" cy="1774597"/>
          </a:xfrm>
        </p:grpSpPr>
        <p:sp>
          <p:nvSpPr>
            <p:cNvPr id="13" name="Flèche courbée vers le haut 12"/>
            <p:cNvSpPr>
              <a:spLocks noChangeArrowheads="1"/>
            </p:cNvSpPr>
            <p:nvPr/>
          </p:nvSpPr>
          <p:spPr bwMode="auto">
            <a:xfrm>
              <a:off x="2590520" y="4800600"/>
              <a:ext cx="4267154" cy="838092"/>
            </a:xfrm>
            <a:prstGeom prst="curvedUpArrow">
              <a:avLst>
                <a:gd name="adj1" fmla="val 45564"/>
                <a:gd name="adj2" fmla="val 87334"/>
                <a:gd name="adj3" fmla="val 45370"/>
              </a:avLst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fr-FR">
                <a:latin typeface="+mn-lt"/>
                <a:ea typeface="+mn-ea"/>
              </a:endParaRPr>
            </a:p>
          </p:txBody>
        </p:sp>
        <p:sp>
          <p:nvSpPr>
            <p:cNvPr id="23573" name="ZoneTexte 17"/>
            <p:cNvSpPr txBox="1">
              <a:spLocks noChangeArrowheads="1"/>
            </p:cNvSpPr>
            <p:nvPr/>
          </p:nvSpPr>
          <p:spPr bwMode="auto">
            <a:xfrm>
              <a:off x="3164164" y="5867380"/>
              <a:ext cx="3033170" cy="707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fr-FR" altLang="fr-FR" sz="2000" b="1">
                  <a:solidFill>
                    <a:srgbClr val="3366FF"/>
                  </a:solidFill>
                </a:rPr>
                <a:t>LOCAL</a:t>
              </a:r>
              <a:br>
                <a:rPr lang="fr-FR" altLang="fr-FR" sz="2000" b="1">
                  <a:solidFill>
                    <a:srgbClr val="3366FF"/>
                  </a:solidFill>
                </a:rPr>
              </a:br>
              <a:r>
                <a:rPr lang="fr-FR" altLang="fr-FR" sz="2000" b="1">
                  <a:solidFill>
                    <a:srgbClr val="3366FF"/>
                  </a:solidFill>
                </a:rPr>
                <a:t>(Ecosystème loossois)</a:t>
              </a:r>
            </a:p>
          </p:txBody>
        </p:sp>
      </p:grpSp>
      <p:sp>
        <p:nvSpPr>
          <p:cNvPr id="23570" name="Rectangle 10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4400" b="1">
                <a:solidFill>
                  <a:schemeClr val="tx2"/>
                </a:solidFill>
              </a:rPr>
              <a:t>Conduire la transition</a:t>
            </a:r>
          </a:p>
        </p:txBody>
      </p:sp>
      <p:pic>
        <p:nvPicPr>
          <p:cNvPr id="23571" name="Picture 16" descr="Licence Creative Comm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76213"/>
            <a:ext cx="8001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09600" y="1168400"/>
          <a:ext cx="7924800" cy="5080000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81200"/>
                <a:gridCol w="1981200"/>
              </a:tblGrid>
              <a:tr h="50800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CULTURE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DIAGNOSTIC SOCIAL &amp; ENVIRONNEMENTAL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EFFETS D’ENTRAÎNEMENT SUR L’ECONOMIE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CHANGEMENT D’ECHELLE</a:t>
                      </a:r>
                      <a:b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« LVP 2.0 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2" name="Flèche courbée vers le haut 21"/>
          <p:cNvSpPr>
            <a:spLocks noChangeArrowheads="1"/>
          </p:cNvSpPr>
          <p:nvPr/>
        </p:nvSpPr>
        <p:spPr bwMode="auto">
          <a:xfrm>
            <a:off x="611188" y="2133600"/>
            <a:ext cx="8001000" cy="3810000"/>
          </a:xfrm>
          <a:prstGeom prst="curvedUpArrow">
            <a:avLst>
              <a:gd name="adj1" fmla="val 24996"/>
              <a:gd name="adj2" fmla="val 50001"/>
              <a:gd name="adj3" fmla="val 25000"/>
            </a:avLst>
          </a:prstGeom>
          <a:solidFill>
            <a:srgbClr val="FFFFB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85800" y="2362200"/>
            <a:ext cx="2209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b="1" dirty="0">
                <a:latin typeface="Arial" pitchFamily="-1" charset="0"/>
                <a:ea typeface="+mn-ea"/>
              </a:rPr>
              <a:t>1984 Les Gohelliades</a:t>
            </a:r>
          </a:p>
        </p:txBody>
      </p:sp>
      <p:sp>
        <p:nvSpPr>
          <p:cNvPr id="25615" name="ZoneTexte 23"/>
          <p:cNvSpPr txBox="1">
            <a:spLocks noChangeArrowheads="1"/>
          </p:cNvSpPr>
          <p:nvPr/>
        </p:nvSpPr>
        <p:spPr bwMode="auto">
          <a:xfrm>
            <a:off x="2268538" y="4724400"/>
            <a:ext cx="160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1995 Révision</a:t>
            </a:r>
            <a:br>
              <a:rPr lang="fr-FR" altLang="fr-FR" sz="1800" b="1"/>
            </a:br>
            <a:r>
              <a:rPr lang="fr-FR" altLang="fr-FR" sz="1800" b="1"/>
              <a:t>du POS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352800" y="5105400"/>
            <a:ext cx="2438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latin typeface="Arial" pitchFamily="-1" charset="0"/>
                <a:ea typeface="+mn-ea"/>
              </a:rPr>
              <a:t>2000 CHARTE du CADRE de VIE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943600" y="4714875"/>
            <a:ext cx="1600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b="1" dirty="0">
                <a:latin typeface="Arial" pitchFamily="-1" charset="0"/>
                <a:ea typeface="+mn-ea"/>
              </a:rPr>
              <a:t>2004</a:t>
            </a:r>
          </a:p>
          <a:p>
            <a:pPr eaLnBrk="1" hangingPunct="1">
              <a:defRPr/>
            </a:pPr>
            <a:r>
              <a:rPr lang="fr-FR" b="1" dirty="0" err="1">
                <a:latin typeface="Arial" pitchFamily="-1" charset="0"/>
                <a:ea typeface="+mn-ea"/>
              </a:rPr>
              <a:t>Cerdd</a:t>
            </a:r>
            <a:r>
              <a:rPr lang="fr-FR" b="1" dirty="0">
                <a:latin typeface="Arial" pitchFamily="-1" charset="0"/>
                <a:ea typeface="+mn-ea"/>
              </a:rPr>
              <a:t>, Cd2e Base 11/19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42988" y="3544888"/>
            <a:ext cx="1600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b="1" dirty="0">
                <a:latin typeface="Arial" pitchFamily="-1" charset="0"/>
                <a:ea typeface="+mn-ea"/>
              </a:rPr>
              <a:t>1986</a:t>
            </a:r>
          </a:p>
          <a:p>
            <a:pPr eaLnBrk="1" hangingPunct="1">
              <a:defRPr/>
            </a:pPr>
            <a:r>
              <a:rPr lang="fr-FR" b="1" dirty="0">
                <a:latin typeface="Arial" pitchFamily="-1" charset="0"/>
                <a:ea typeface="+mn-ea"/>
              </a:rPr>
              <a:t>Le choc</a:t>
            </a:r>
          </a:p>
        </p:txBody>
      </p:sp>
      <p:sp>
        <p:nvSpPr>
          <p:cNvPr id="25619" name="ZoneTexte 27"/>
          <p:cNvSpPr txBox="1">
            <a:spLocks noChangeArrowheads="1"/>
          </p:cNvSpPr>
          <p:nvPr/>
        </p:nvSpPr>
        <p:spPr bwMode="auto">
          <a:xfrm>
            <a:off x="6172200" y="34290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2008 légitimité démocratique</a:t>
            </a:r>
          </a:p>
        </p:txBody>
      </p:sp>
      <p:pic>
        <p:nvPicPr>
          <p:cNvPr id="25620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87938"/>
            <a:ext cx="914400" cy="1008062"/>
          </a:xfrm>
          <a:prstGeom prst="rect">
            <a:avLst/>
          </a:prstGeom>
          <a:noFill/>
          <a:ln w="12700">
            <a:solidFill>
              <a:srgbClr val="BBE0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117"/>
                  </a:srgbClr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553200" y="2362200"/>
            <a:ext cx="2209800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2014 écosystème territorial</a:t>
            </a:r>
          </a:p>
        </p:txBody>
      </p:sp>
      <p:sp>
        <p:nvSpPr>
          <p:cNvPr id="25622" name="Rectangle 10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4400">
                <a:solidFill>
                  <a:schemeClr val="tx2"/>
                </a:solidFill>
              </a:rPr>
              <a:t>Dynamique du changement</a:t>
            </a:r>
          </a:p>
        </p:txBody>
      </p:sp>
      <p:pic>
        <p:nvPicPr>
          <p:cNvPr id="25623" name="Picture 16" descr="Licence Creative Comm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76213"/>
            <a:ext cx="8001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 17" descr="Vue du village depuis le terril.jp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988" y="1588"/>
            <a:ext cx="1028858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re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fr-FR" altLang="fr-FR" smtClean="0">
                <a:solidFill>
                  <a:srgbClr val="B00000"/>
                </a:solidFill>
                <a:ea typeface="ＭＳ Ｐゴシック" pitchFamily="34" charset="-128"/>
              </a:rPr>
              <a:t>En chiffres</a:t>
            </a:r>
          </a:p>
        </p:txBody>
      </p:sp>
      <p:sp>
        <p:nvSpPr>
          <p:cNvPr id="27651" name="ZoneTexte 3"/>
          <p:cNvSpPr txBox="1">
            <a:spLocks noChangeArrowheads="1"/>
          </p:cNvSpPr>
          <p:nvPr/>
        </p:nvSpPr>
        <p:spPr bwMode="auto">
          <a:xfrm>
            <a:off x="762000" y="2593975"/>
            <a:ext cx="1828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fr-FR" sz="3600" b="1">
                <a:solidFill>
                  <a:srgbClr val="B00000"/>
                </a:solidFill>
              </a:rPr>
              <a:t>350</a:t>
            </a:r>
            <a:r>
              <a:rPr lang="en-GB" altLang="fr-FR" sz="1800"/>
              <a:t/>
            </a:r>
            <a:br>
              <a:rPr lang="en-GB" altLang="fr-FR" sz="1800"/>
            </a:br>
            <a:r>
              <a:rPr lang="en-GB" altLang="fr-FR" sz="1400"/>
              <a:t>jeunes formés à l’écoconstruction / an</a:t>
            </a:r>
          </a:p>
        </p:txBody>
      </p:sp>
      <p:sp>
        <p:nvSpPr>
          <p:cNvPr id="27652" name="ZoneTexte 4"/>
          <p:cNvSpPr txBox="1">
            <a:spLocks noChangeArrowheads="1"/>
          </p:cNvSpPr>
          <p:nvPr/>
        </p:nvSpPr>
        <p:spPr bwMode="auto">
          <a:xfrm>
            <a:off x="609600" y="1295400"/>
            <a:ext cx="2133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fr-FR" sz="1400"/>
              <a:t>Jusqu’à </a:t>
            </a:r>
            <a:r>
              <a:rPr lang="en-GB" altLang="fr-FR" sz="3600" b="1">
                <a:solidFill>
                  <a:srgbClr val="B00000"/>
                </a:solidFill>
              </a:rPr>
              <a:t>220</a:t>
            </a:r>
            <a:r>
              <a:rPr lang="en-GB" altLang="fr-FR" sz="1800"/>
              <a:t/>
            </a:r>
            <a:br>
              <a:rPr lang="en-GB" altLang="fr-FR" sz="1800"/>
            </a:br>
            <a:r>
              <a:rPr lang="en-GB" altLang="fr-FR" sz="1400"/>
              <a:t>réunions publiques par mandat en moyenne</a:t>
            </a:r>
          </a:p>
        </p:txBody>
      </p:sp>
      <p:sp>
        <p:nvSpPr>
          <p:cNvPr id="27653" name="ZoneTexte 5"/>
          <p:cNvSpPr txBox="1">
            <a:spLocks noChangeArrowheads="1"/>
          </p:cNvSpPr>
          <p:nvPr/>
        </p:nvSpPr>
        <p:spPr bwMode="auto">
          <a:xfrm>
            <a:off x="3654425" y="2593975"/>
            <a:ext cx="1835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fr-FR" sz="3600" b="1">
                <a:solidFill>
                  <a:srgbClr val="B00000"/>
                </a:solidFill>
              </a:rPr>
              <a:t>321</a:t>
            </a:r>
            <a:r>
              <a:rPr lang="en-GB" altLang="fr-FR" sz="1800"/>
              <a:t/>
            </a:r>
            <a:br>
              <a:rPr lang="en-GB" altLang="fr-FR" sz="1800"/>
            </a:br>
            <a:r>
              <a:rPr lang="en-GB" altLang="fr-FR" sz="1400"/>
              <a:t>jobs créés entre</a:t>
            </a:r>
            <a:br>
              <a:rPr lang="en-GB" altLang="fr-FR" sz="1400"/>
            </a:br>
            <a:r>
              <a:rPr lang="en-GB" altLang="fr-FR" sz="1400"/>
              <a:t>1999 et 2008 (Insee)</a:t>
            </a:r>
          </a:p>
        </p:txBody>
      </p:sp>
      <p:sp>
        <p:nvSpPr>
          <p:cNvPr id="27654" name="ZoneTexte 6"/>
          <p:cNvSpPr txBox="1">
            <a:spLocks noChangeArrowheads="1"/>
          </p:cNvSpPr>
          <p:nvPr/>
        </p:nvSpPr>
        <p:spPr bwMode="auto">
          <a:xfrm>
            <a:off x="6553200" y="2593975"/>
            <a:ext cx="1828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fr-FR" sz="3600" b="1">
                <a:solidFill>
                  <a:srgbClr val="B00000"/>
                </a:solidFill>
              </a:rPr>
              <a:t>150</a:t>
            </a:r>
            <a:r>
              <a:rPr lang="en-GB" altLang="fr-FR" sz="1800"/>
              <a:t/>
            </a:r>
            <a:br>
              <a:rPr lang="en-GB" altLang="fr-FR" sz="1800"/>
            </a:br>
            <a:r>
              <a:rPr lang="en-GB" altLang="fr-FR" sz="1400"/>
              <a:t>jobs créés</a:t>
            </a:r>
            <a:br>
              <a:rPr lang="en-GB" altLang="fr-FR" sz="1400"/>
            </a:br>
            <a:r>
              <a:rPr lang="en-GB" altLang="fr-FR" sz="1400"/>
              <a:t>sur la Base 11/19</a:t>
            </a:r>
          </a:p>
        </p:txBody>
      </p:sp>
      <p:sp>
        <p:nvSpPr>
          <p:cNvPr id="27655" name="ZoneTexte 7"/>
          <p:cNvSpPr txBox="1">
            <a:spLocks noChangeArrowheads="1"/>
          </p:cNvSpPr>
          <p:nvPr/>
        </p:nvSpPr>
        <p:spPr bwMode="auto">
          <a:xfrm>
            <a:off x="6477000" y="4043363"/>
            <a:ext cx="1981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fr-FR" sz="3600" b="1">
                <a:solidFill>
                  <a:srgbClr val="B00000"/>
                </a:solidFill>
              </a:rPr>
              <a:t>0%</a:t>
            </a:r>
            <a:r>
              <a:rPr lang="en-GB" altLang="fr-FR" sz="1800"/>
              <a:t/>
            </a:r>
            <a:br>
              <a:rPr lang="en-GB" altLang="fr-FR" sz="1800"/>
            </a:br>
            <a:r>
              <a:rPr lang="en-GB" altLang="fr-FR" sz="1400"/>
              <a:t>phytosanitaires</a:t>
            </a:r>
            <a:br>
              <a:rPr lang="en-GB" altLang="fr-FR" sz="1400"/>
            </a:br>
            <a:r>
              <a:rPr lang="en-GB" altLang="fr-FR" sz="1400"/>
              <a:t>depuis 2014</a:t>
            </a:r>
          </a:p>
        </p:txBody>
      </p:sp>
      <p:sp>
        <p:nvSpPr>
          <p:cNvPr id="27656" name="ZoneTexte 8"/>
          <p:cNvSpPr txBox="1">
            <a:spLocks noChangeArrowheads="1"/>
          </p:cNvSpPr>
          <p:nvPr/>
        </p:nvSpPr>
        <p:spPr bwMode="auto">
          <a:xfrm>
            <a:off x="3700463" y="3933825"/>
            <a:ext cx="17430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fr-FR" sz="3600" b="1">
                <a:solidFill>
                  <a:srgbClr val="B00000"/>
                </a:solidFill>
              </a:rPr>
              <a:t>55 ha</a:t>
            </a:r>
            <a:br>
              <a:rPr lang="en-GB" altLang="fr-FR" sz="3600" b="1">
                <a:solidFill>
                  <a:srgbClr val="B00000"/>
                </a:solidFill>
              </a:rPr>
            </a:br>
            <a:r>
              <a:rPr lang="en-GB" altLang="fr-FR" b="1">
                <a:solidFill>
                  <a:srgbClr val="B00000"/>
                </a:solidFill>
              </a:rPr>
              <a:t>(10% SAU)</a:t>
            </a:r>
            <a:r>
              <a:rPr lang="en-GB" altLang="fr-FR"/>
              <a:t/>
            </a:r>
            <a:br>
              <a:rPr lang="en-GB" altLang="fr-FR"/>
            </a:br>
            <a:r>
              <a:rPr lang="en-GB" altLang="fr-FR" sz="1400"/>
              <a:t>terres agricoles bio</a:t>
            </a:r>
          </a:p>
        </p:txBody>
      </p:sp>
      <p:sp>
        <p:nvSpPr>
          <p:cNvPr id="27657" name="ZoneTexte 10"/>
          <p:cNvSpPr txBox="1">
            <a:spLocks noChangeArrowheads="1"/>
          </p:cNvSpPr>
          <p:nvPr/>
        </p:nvSpPr>
        <p:spPr bwMode="auto">
          <a:xfrm>
            <a:off x="914400" y="4151313"/>
            <a:ext cx="1524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fr-FR" sz="3600" b="1">
                <a:solidFill>
                  <a:srgbClr val="B00000"/>
                </a:solidFill>
              </a:rPr>
              <a:t>15 km</a:t>
            </a:r>
            <a:r>
              <a:rPr lang="en-GB" altLang="fr-FR" sz="1800"/>
              <a:t/>
            </a:r>
            <a:br>
              <a:rPr lang="en-GB" altLang="fr-FR" sz="1800"/>
            </a:br>
            <a:r>
              <a:rPr lang="en-GB" altLang="fr-FR" sz="1400"/>
              <a:t>de ceinture verte</a:t>
            </a:r>
          </a:p>
        </p:txBody>
      </p:sp>
      <p:sp>
        <p:nvSpPr>
          <p:cNvPr id="27658" name="ZoneTexte 12"/>
          <p:cNvSpPr txBox="1">
            <a:spLocks noChangeArrowheads="1"/>
          </p:cNvSpPr>
          <p:nvPr/>
        </p:nvSpPr>
        <p:spPr bwMode="auto">
          <a:xfrm>
            <a:off x="3986213" y="1295400"/>
            <a:ext cx="11715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fr-FR" sz="3600" b="1">
                <a:solidFill>
                  <a:srgbClr val="B00000"/>
                </a:solidFill>
              </a:rPr>
              <a:t>X2</a:t>
            </a:r>
          </a:p>
          <a:p>
            <a:pPr algn="ctr" eaLnBrk="1" hangingPunct="1"/>
            <a:r>
              <a:rPr lang="en-GB" altLang="fr-FR" sz="1400"/>
              <a:t>associations</a:t>
            </a:r>
          </a:p>
        </p:txBody>
      </p:sp>
      <p:sp>
        <p:nvSpPr>
          <p:cNvPr id="27659" name="ZoneTexte 14"/>
          <p:cNvSpPr txBox="1">
            <a:spLocks noChangeArrowheads="1"/>
          </p:cNvSpPr>
          <p:nvPr/>
        </p:nvSpPr>
        <p:spPr bwMode="auto">
          <a:xfrm>
            <a:off x="3487738" y="5373688"/>
            <a:ext cx="22415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fr-FR" sz="3600" b="1">
                <a:solidFill>
                  <a:srgbClr val="B00000"/>
                </a:solidFill>
              </a:rPr>
              <a:t>94 m3</a:t>
            </a:r>
            <a:br>
              <a:rPr lang="en-GB" altLang="fr-FR" sz="3600" b="1">
                <a:solidFill>
                  <a:srgbClr val="B00000"/>
                </a:solidFill>
              </a:rPr>
            </a:br>
            <a:r>
              <a:rPr lang="en-GB" altLang="fr-FR" sz="1400"/>
              <a:t>récupération eau de pluie</a:t>
            </a:r>
            <a:br>
              <a:rPr lang="en-GB" altLang="fr-FR" sz="1400"/>
            </a:br>
            <a:r>
              <a:rPr lang="en-GB" altLang="fr-FR" sz="1400"/>
              <a:t>(3 semaines d’autonomie)</a:t>
            </a:r>
          </a:p>
        </p:txBody>
      </p:sp>
      <p:sp>
        <p:nvSpPr>
          <p:cNvPr id="27660" name="ZoneTexte 15"/>
          <p:cNvSpPr txBox="1">
            <a:spLocks noChangeArrowheads="1"/>
          </p:cNvSpPr>
          <p:nvPr/>
        </p:nvSpPr>
        <p:spPr bwMode="auto">
          <a:xfrm>
            <a:off x="6530975" y="5353050"/>
            <a:ext cx="1851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fr-FR" sz="3600" b="1">
                <a:solidFill>
                  <a:srgbClr val="B00000"/>
                </a:solidFill>
              </a:rPr>
              <a:t>4 pts </a:t>
            </a:r>
            <a:r>
              <a:rPr lang="en-GB" altLang="fr-FR" sz="1800"/>
              <a:t/>
            </a:r>
            <a:br>
              <a:rPr lang="en-GB" altLang="fr-FR" sz="1800"/>
            </a:br>
            <a:r>
              <a:rPr lang="en-GB" altLang="fr-FR" sz="1400"/>
              <a:t>chômage inférieur à la moyenne territoriale</a:t>
            </a:r>
          </a:p>
        </p:txBody>
      </p:sp>
      <p:sp>
        <p:nvSpPr>
          <p:cNvPr id="27661" name="ZoneTexte 19"/>
          <p:cNvSpPr txBox="1">
            <a:spLocks noChangeArrowheads="1"/>
          </p:cNvSpPr>
          <p:nvPr/>
        </p:nvSpPr>
        <p:spPr bwMode="auto">
          <a:xfrm>
            <a:off x="6629400" y="1295400"/>
            <a:ext cx="1676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fr-FR" sz="3600" b="1">
                <a:solidFill>
                  <a:srgbClr val="B00000"/>
                </a:solidFill>
              </a:rPr>
              <a:t>50.000</a:t>
            </a:r>
            <a:r>
              <a:rPr lang="en-GB" altLang="fr-FR" sz="1800"/>
              <a:t/>
            </a:r>
            <a:br>
              <a:rPr lang="en-GB" altLang="fr-FR" sz="1800"/>
            </a:br>
            <a:r>
              <a:rPr lang="en-GB" altLang="fr-FR" sz="1400"/>
              <a:t>visiteurs / an sur la Base 11/19</a:t>
            </a:r>
          </a:p>
        </p:txBody>
      </p:sp>
      <p:sp>
        <p:nvSpPr>
          <p:cNvPr id="27662" name="ZoneTexte 20"/>
          <p:cNvSpPr txBox="1">
            <a:spLocks noChangeArrowheads="1"/>
          </p:cNvSpPr>
          <p:nvPr/>
        </p:nvSpPr>
        <p:spPr bwMode="auto">
          <a:xfrm>
            <a:off x="914400" y="5414963"/>
            <a:ext cx="152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fr-FR" sz="3600" b="1">
                <a:solidFill>
                  <a:srgbClr val="B00000"/>
                </a:solidFill>
              </a:rPr>
              <a:t>197 €</a:t>
            </a:r>
            <a:r>
              <a:rPr lang="en-GB" altLang="fr-FR" sz="1800"/>
              <a:t/>
            </a:r>
            <a:br>
              <a:rPr lang="en-GB" altLang="fr-FR" sz="1800"/>
            </a:br>
            <a:r>
              <a:rPr lang="en-GB" altLang="fr-FR" sz="1400"/>
              <a:t>chauffage / an (Chênelet)</a:t>
            </a:r>
          </a:p>
        </p:txBody>
      </p:sp>
      <p:pic>
        <p:nvPicPr>
          <p:cNvPr id="27663" name="Picture 16" descr="Licence Creative Comm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76213"/>
            <a:ext cx="8001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X:\PHOTO-images_cd2e\Photos aériennes 2010\CENTRALE TEST SOLAIRE\2010-10-08 CENTRALE TEST SOLAIRE. (4)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4" t="2040" r="6297" b="10515"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490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23863" y="1524000"/>
            <a:ext cx="81534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 sz="2400" b="1" smtClean="0">
                <a:latin typeface="Wingdings" pitchFamily="2" charset="2"/>
                <a:ea typeface="ＭＳ Ｐゴシック" pitchFamily="34" charset="-128"/>
              </a:rPr>
              <a:t></a:t>
            </a:r>
            <a:r>
              <a:rPr lang="fr-FR" altLang="fr-FR" sz="2400" b="1" smtClean="0">
                <a:ea typeface="ＭＳ Ｐゴシック" pitchFamily="34" charset="-128"/>
              </a:rPr>
              <a:t> Confiance : « ça marche ! »</a:t>
            </a:r>
          </a:p>
          <a:p>
            <a:pPr lvl="1" eaLnBrk="1" hangingPunct="1"/>
            <a:r>
              <a:rPr lang="fr-FR" altLang="fr-FR" sz="1600" smtClean="0">
                <a:ea typeface="ＭＳ Ｐゴシック" pitchFamily="34" charset="-128"/>
              </a:rPr>
              <a:t>Changement de regard, estime de soi</a:t>
            </a:r>
          </a:p>
          <a:p>
            <a:pPr lvl="1" eaLnBrk="1" hangingPunct="1"/>
            <a:r>
              <a:rPr lang="fr-FR" altLang="fr-FR" sz="1600" smtClean="0">
                <a:ea typeface="ＭＳ Ｐゴシック" pitchFamily="34" charset="-128"/>
              </a:rPr>
              <a:t>Changement de posture, implication</a:t>
            </a:r>
          </a:p>
          <a:p>
            <a:pPr lvl="1" eaLnBrk="1" hangingPunct="1"/>
            <a:r>
              <a:rPr lang="fr-FR" altLang="fr-FR" sz="1600" smtClean="0">
                <a:ea typeface="ＭＳ Ｐゴシック" pitchFamily="34" charset="-128"/>
              </a:rPr>
              <a:t>Place pour chacun</a:t>
            </a:r>
          </a:p>
          <a:p>
            <a:pPr lvl="1" eaLnBrk="1" hangingPunct="1"/>
            <a:r>
              <a:rPr lang="fr-FR" altLang="fr-FR" sz="1600" smtClean="0">
                <a:ea typeface="ＭＳ Ｐゴシック" pitchFamily="34" charset="-128"/>
              </a:rPr>
              <a:t>Légitimité démocratique</a:t>
            </a:r>
          </a:p>
          <a:p>
            <a:pPr lvl="1" eaLnBrk="1" hangingPunct="1"/>
            <a:r>
              <a:rPr lang="fr-FR" altLang="fr-FR" sz="1600" smtClean="0">
                <a:ea typeface="ＭＳ Ｐゴシック" pitchFamily="34" charset="-128"/>
              </a:rPr>
              <a:t>Terreau d’innovation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400" b="1" smtClean="0">
                <a:latin typeface="Wingdings" pitchFamily="2" charset="2"/>
                <a:ea typeface="ＭＳ Ｐゴシック" pitchFamily="34" charset="-128"/>
              </a:rPr>
              <a:t></a:t>
            </a:r>
            <a:r>
              <a:rPr lang="fr-FR" altLang="fr-FR" sz="2400" b="1" smtClean="0">
                <a:ea typeface="ＭＳ Ｐゴシック" pitchFamily="34" charset="-128"/>
              </a:rPr>
              <a:t> Effet de marque « Loos Ville Pilote »</a:t>
            </a:r>
          </a:p>
          <a:p>
            <a:pPr lvl="1" eaLnBrk="1" hangingPunct="1"/>
            <a:r>
              <a:rPr lang="fr-FR" altLang="fr-FR" sz="1600" smtClean="0">
                <a:ea typeface="ＭＳ Ｐゴシック" pitchFamily="34" charset="-128"/>
              </a:rPr>
              <a:t>Accompagnement scientifique et institutionnel</a:t>
            </a:r>
          </a:p>
          <a:p>
            <a:pPr lvl="1" eaLnBrk="1" hangingPunct="1"/>
            <a:r>
              <a:rPr lang="fr-FR" altLang="fr-FR" sz="1600" smtClean="0">
                <a:ea typeface="ＭＳ Ｐゴシック" pitchFamily="34" charset="-128"/>
              </a:rPr>
              <a:t>Attractivité économique, couverture médiatique, fonction vitrine…</a:t>
            </a:r>
          </a:p>
          <a:p>
            <a:pPr lvl="1" eaLnBrk="1" hangingPunct="1"/>
            <a:r>
              <a:rPr lang="fr-FR" altLang="fr-FR" sz="1600" smtClean="0">
                <a:ea typeface="ＭＳ Ｐゴシック" pitchFamily="34" charset="-128"/>
              </a:rPr>
              <a:t>Fierté populaire (ou agacement aussi parfois)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400" b="1" smtClean="0">
                <a:latin typeface="Wingdings" pitchFamily="2" charset="2"/>
                <a:ea typeface="ＭＳ Ｐゴシック" pitchFamily="34" charset="-128"/>
              </a:rPr>
              <a:t></a:t>
            </a:r>
            <a:r>
              <a:rPr lang="fr-FR" altLang="fr-FR" sz="2400" b="1" smtClean="0">
                <a:ea typeface="ＭＳ Ｐゴシック" pitchFamily="34" charset="-128"/>
              </a:rPr>
              <a:t> Un écosystème territorial émerge</a:t>
            </a:r>
          </a:p>
          <a:p>
            <a:pPr lvl="1" eaLnBrk="1" hangingPunct="1"/>
            <a:r>
              <a:rPr lang="fr-FR" altLang="fr-FR" sz="1600" smtClean="0">
                <a:ea typeface="ＭＳ Ｐゴシック" pitchFamily="34" charset="-128"/>
              </a:rPr>
              <a:t>Comment le stabiliser, l’amplifier et le connecter aux autres « cellules souches du changement » ?</a:t>
            </a:r>
          </a:p>
        </p:txBody>
      </p:sp>
      <p:pic>
        <p:nvPicPr>
          <p:cNvPr id="28675" name="Picture 16" descr="Licence Creative Comm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76213"/>
            <a:ext cx="8001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 résultats systémiques</a:t>
            </a:r>
          </a:p>
          <a:p>
            <a:pPr algn="ctr" eaLnBrk="1" hangingPunct="1"/>
            <a:endParaRPr lang="fr-FR" altLang="fr-FR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3" descr="PICT3041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490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232025"/>
            <a:ext cx="8229600" cy="32766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fr-FR" altLang="fr-FR" sz="2000" smtClean="0"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fr-FR" altLang="fr-FR" sz="2000" smtClean="0"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</a:pPr>
            <a:endParaRPr lang="fr-FR" altLang="fr-FR" sz="2000" smtClean="0">
              <a:ea typeface="ＭＳ Ｐゴシック" pitchFamily="34" charset="-128"/>
            </a:endParaRPr>
          </a:p>
        </p:txBody>
      </p:sp>
      <p:pic>
        <p:nvPicPr>
          <p:cNvPr id="30723" name="Imag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516563"/>
            <a:ext cx="134143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Imag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10138"/>
            <a:ext cx="3962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gner un rectangle avec un coin du même côté 5"/>
          <p:cNvSpPr>
            <a:spLocks noChangeArrowheads="1"/>
          </p:cNvSpPr>
          <p:nvPr/>
        </p:nvSpPr>
        <p:spPr bwMode="auto">
          <a:xfrm>
            <a:off x="1758950" y="1970088"/>
            <a:ext cx="1322388" cy="3073400"/>
          </a:xfrm>
          <a:custGeom>
            <a:avLst/>
            <a:gdLst>
              <a:gd name="T0" fmla="*/ 882469 w 1981200"/>
              <a:gd name="T1" fmla="*/ 1589033 h 2971800"/>
              <a:gd name="T2" fmla="*/ 441235 w 1981200"/>
              <a:gd name="T3" fmla="*/ 3178065 h 2971800"/>
              <a:gd name="T4" fmla="*/ 0 w 1981200"/>
              <a:gd name="T5" fmla="*/ 1589033 h 2971800"/>
              <a:gd name="T6" fmla="*/ 441235 w 1981200"/>
              <a:gd name="T7" fmla="*/ 0 h 2971800"/>
              <a:gd name="T8" fmla="*/ 0 60000 65536"/>
              <a:gd name="T9" fmla="*/ 0 60000 65536"/>
              <a:gd name="T10" fmla="*/ 0 60000 65536"/>
              <a:gd name="T11" fmla="*/ 0 60000 65536"/>
              <a:gd name="T12" fmla="*/ 165103 w 1981200"/>
              <a:gd name="T13" fmla="*/ 165103 h 2971800"/>
              <a:gd name="T14" fmla="*/ 1816097 w 1981200"/>
              <a:gd name="T15" fmla="*/ 2971800 h 2971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2971800">
                <a:moveTo>
                  <a:pt x="330207" y="0"/>
                </a:moveTo>
                <a:lnTo>
                  <a:pt x="1650993" y="0"/>
                </a:lnTo>
                <a:lnTo>
                  <a:pt x="1981200" y="330207"/>
                </a:lnTo>
                <a:lnTo>
                  <a:pt x="1981200" y="2971800"/>
                </a:lnTo>
                <a:lnTo>
                  <a:pt x="0" y="2971800"/>
                </a:lnTo>
                <a:lnTo>
                  <a:pt x="0" y="330207"/>
                </a:lnTo>
                <a:lnTo>
                  <a:pt x="33020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r>
              <a:rPr lang="fr-FR" altLang="fr-FR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Implication</a:t>
            </a:r>
            <a:r>
              <a:rPr lang="fr-FR" alt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des habitants, coproduction de la ville</a:t>
            </a:r>
          </a:p>
        </p:txBody>
      </p:sp>
      <p:sp>
        <p:nvSpPr>
          <p:cNvPr id="14" name="Rogner un rectangle avec un coin du même côté 6"/>
          <p:cNvSpPr>
            <a:spLocks noChangeArrowheads="1"/>
          </p:cNvSpPr>
          <p:nvPr/>
        </p:nvSpPr>
        <p:spPr bwMode="auto">
          <a:xfrm>
            <a:off x="3160713" y="2030413"/>
            <a:ext cx="1373187" cy="3013075"/>
          </a:xfrm>
          <a:custGeom>
            <a:avLst/>
            <a:gdLst>
              <a:gd name="T0" fmla="*/ 951360 w 1981200"/>
              <a:gd name="T1" fmla="*/ 1527211 h 2971800"/>
              <a:gd name="T2" fmla="*/ 475680 w 1981200"/>
              <a:gd name="T3" fmla="*/ 3054420 h 2971800"/>
              <a:gd name="T4" fmla="*/ 0 w 1981200"/>
              <a:gd name="T5" fmla="*/ 1527211 h 2971800"/>
              <a:gd name="T6" fmla="*/ 475680 w 1981200"/>
              <a:gd name="T7" fmla="*/ 0 h 2971800"/>
              <a:gd name="T8" fmla="*/ 0 60000 65536"/>
              <a:gd name="T9" fmla="*/ 0 60000 65536"/>
              <a:gd name="T10" fmla="*/ 0 60000 65536"/>
              <a:gd name="T11" fmla="*/ 0 60000 65536"/>
              <a:gd name="T12" fmla="*/ 165103 w 1981200"/>
              <a:gd name="T13" fmla="*/ 165103 h 2971800"/>
              <a:gd name="T14" fmla="*/ 1816097 w 1981200"/>
              <a:gd name="T15" fmla="*/ 2971800 h 2971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2971800">
                <a:moveTo>
                  <a:pt x="330207" y="0"/>
                </a:moveTo>
                <a:lnTo>
                  <a:pt x="1650993" y="0"/>
                </a:lnTo>
                <a:lnTo>
                  <a:pt x="1981200" y="330207"/>
                </a:lnTo>
                <a:lnTo>
                  <a:pt x="1981200" y="2971800"/>
                </a:lnTo>
                <a:lnTo>
                  <a:pt x="0" y="2971800"/>
                </a:lnTo>
                <a:lnTo>
                  <a:pt x="0" y="330207"/>
                </a:lnTo>
                <a:lnTo>
                  <a:pt x="330207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tIns="37440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400"/>
              <a:t>Pensée</a:t>
            </a:r>
          </a:p>
          <a:p>
            <a:pPr algn="ctr" eaLnBrk="1" hangingPunct="1"/>
            <a:r>
              <a:rPr lang="fr-FR" altLang="fr-FR" sz="1400"/>
              <a:t>Systémique</a:t>
            </a:r>
          </a:p>
        </p:txBody>
      </p:sp>
      <p:pic>
        <p:nvPicPr>
          <p:cNvPr id="30727" name="Imag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76900"/>
            <a:ext cx="10398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17663" y="5043488"/>
            <a:ext cx="5943600" cy="762000"/>
          </a:xfrm>
          <a:prstGeom prst="rect">
            <a:avLst/>
          </a:prstGeom>
          <a:solidFill>
            <a:srgbClr val="80008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800" b="1">
                <a:solidFill>
                  <a:srgbClr val="FFFFFF"/>
                </a:solidFill>
              </a:rPr>
              <a:t>Approche narrative : mémoire, trajectoire, récits</a:t>
            </a:r>
          </a:p>
        </p:txBody>
      </p:sp>
      <p:sp>
        <p:nvSpPr>
          <p:cNvPr id="15" name="Rogner un rectangle avec un coin du même côté 8"/>
          <p:cNvSpPr>
            <a:spLocks noChangeArrowheads="1"/>
          </p:cNvSpPr>
          <p:nvPr/>
        </p:nvSpPr>
        <p:spPr bwMode="auto">
          <a:xfrm>
            <a:off x="4622800" y="2014538"/>
            <a:ext cx="1296988" cy="3028950"/>
          </a:xfrm>
          <a:custGeom>
            <a:avLst/>
            <a:gdLst>
              <a:gd name="T0" fmla="*/ 848518 w 1981200"/>
              <a:gd name="T1" fmla="*/ 1543600 h 2971800"/>
              <a:gd name="T2" fmla="*/ 424259 w 1981200"/>
              <a:gd name="T3" fmla="*/ 3087199 h 2971800"/>
              <a:gd name="T4" fmla="*/ 0 w 1981200"/>
              <a:gd name="T5" fmla="*/ 1543600 h 2971800"/>
              <a:gd name="T6" fmla="*/ 424259 w 1981200"/>
              <a:gd name="T7" fmla="*/ 0 h 2971800"/>
              <a:gd name="T8" fmla="*/ 0 60000 65536"/>
              <a:gd name="T9" fmla="*/ 0 60000 65536"/>
              <a:gd name="T10" fmla="*/ 0 60000 65536"/>
              <a:gd name="T11" fmla="*/ 0 60000 65536"/>
              <a:gd name="T12" fmla="*/ 165103 w 1981200"/>
              <a:gd name="T13" fmla="*/ 165103 h 2971800"/>
              <a:gd name="T14" fmla="*/ 1816097 w 1981200"/>
              <a:gd name="T15" fmla="*/ 2971800 h 2971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2971800">
                <a:moveTo>
                  <a:pt x="330207" y="0"/>
                </a:moveTo>
                <a:lnTo>
                  <a:pt x="1650993" y="0"/>
                </a:lnTo>
                <a:lnTo>
                  <a:pt x="1981200" y="330207"/>
                </a:lnTo>
                <a:lnTo>
                  <a:pt x="1981200" y="2971800"/>
                </a:lnTo>
                <a:lnTo>
                  <a:pt x="0" y="2971800"/>
                </a:lnTo>
                <a:lnTo>
                  <a:pt x="0" y="330207"/>
                </a:lnTo>
                <a:lnTo>
                  <a:pt x="330207" y="0"/>
                </a:lnTo>
                <a:close/>
              </a:path>
            </a:pathLst>
          </a:custGeom>
          <a:solidFill>
            <a:srgbClr val="9ED3D7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400" b="1" dirty="0" smtClean="0"/>
              <a:t>Innovation&amp; mode projet</a:t>
            </a:r>
            <a:endParaRPr lang="fr-FR" altLang="fr-FR" sz="1400" dirty="0" smtClean="0"/>
          </a:p>
        </p:txBody>
      </p:sp>
      <p:sp>
        <p:nvSpPr>
          <p:cNvPr id="16" name="Triangle isocèle 15"/>
          <p:cNvSpPr>
            <a:spLocks noChangeArrowheads="1"/>
          </p:cNvSpPr>
          <p:nvPr/>
        </p:nvSpPr>
        <p:spPr bwMode="auto">
          <a:xfrm>
            <a:off x="1600200" y="-33338"/>
            <a:ext cx="6019800" cy="1722438"/>
          </a:xfrm>
          <a:prstGeom prst="triangle">
            <a:avLst>
              <a:gd name="adj" fmla="val 50000"/>
            </a:avLst>
          </a:prstGeom>
          <a:solidFill>
            <a:srgbClr val="74B07D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tIns="0" bIns="3276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endParaRPr lang="fr-FR" altLang="fr-FR" sz="1800" dirty="0" smtClean="0">
              <a:solidFill>
                <a:srgbClr val="FFFFFF"/>
              </a:solidFill>
            </a:endParaRPr>
          </a:p>
        </p:txBody>
      </p:sp>
      <p:pic>
        <p:nvPicPr>
          <p:cNvPr id="30731" name="Image 16"/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2424113"/>
            <a:ext cx="11001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Image 17"/>
          <p:cNvPicPr>
            <a:picLocks noChangeAspect="1"/>
          </p:cNvPicPr>
          <p:nvPr/>
        </p:nvPicPr>
        <p:blipFill>
          <a:blip r:embed="rId8">
            <a:lum bright="1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3540125"/>
            <a:ext cx="10080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82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ZoneTexte 2"/>
          <p:cNvSpPr txBox="1">
            <a:spLocks noChangeArrowheads="1"/>
          </p:cNvSpPr>
          <p:nvPr/>
        </p:nvSpPr>
        <p:spPr bwMode="auto">
          <a:xfrm>
            <a:off x="174625" y="4781550"/>
            <a:ext cx="13684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400" b="1"/>
              <a:t>Un socle pour donner du sens</a:t>
            </a:r>
          </a:p>
        </p:txBody>
      </p:sp>
      <p:sp>
        <p:nvSpPr>
          <p:cNvPr id="30734" name="ZoneTexte 23"/>
          <p:cNvSpPr txBox="1">
            <a:spLocks noChangeArrowheads="1"/>
          </p:cNvSpPr>
          <p:nvPr/>
        </p:nvSpPr>
        <p:spPr bwMode="auto">
          <a:xfrm>
            <a:off x="477838" y="547688"/>
            <a:ext cx="1654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400" b="1"/>
              <a:t>Des enjeux de coopération : savoir être – savoir faire</a:t>
            </a:r>
          </a:p>
        </p:txBody>
      </p:sp>
      <p:sp>
        <p:nvSpPr>
          <p:cNvPr id="30735" name="ZoneTexte 24"/>
          <p:cNvSpPr txBox="1">
            <a:spLocks noChangeArrowheads="1"/>
          </p:cNvSpPr>
          <p:nvPr/>
        </p:nvSpPr>
        <p:spPr bwMode="auto">
          <a:xfrm>
            <a:off x="1593850" y="6240463"/>
            <a:ext cx="5949950" cy="400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2000" b="1">
                <a:solidFill>
                  <a:srgbClr val="F2F2F2"/>
                </a:solidFill>
              </a:rPr>
              <a:t>Valeurs communes, éthique, vision 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968500" y="1689100"/>
            <a:ext cx="5240338" cy="365125"/>
          </a:xfrm>
          <a:prstGeom prst="rect">
            <a:avLst/>
          </a:prstGeom>
          <a:solidFill>
            <a:srgbClr val="80008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600">
                <a:solidFill>
                  <a:srgbClr val="FFFFFF"/>
                </a:solidFill>
              </a:rPr>
              <a:t>Résultats thématiques sectoriels</a:t>
            </a:r>
            <a:endParaRPr lang="fr-FR" altLang="fr-FR" sz="1600" b="1">
              <a:solidFill>
                <a:srgbClr val="FFFFFF"/>
              </a:solidFill>
            </a:endParaRPr>
          </a:p>
        </p:txBody>
      </p:sp>
      <p:pic>
        <p:nvPicPr>
          <p:cNvPr id="30737" name="Picture 16" descr="Licence Creative Common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76213"/>
            <a:ext cx="8001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ZoneTexte 26"/>
          <p:cNvSpPr txBox="1">
            <a:spLocks noChangeArrowheads="1"/>
          </p:cNvSpPr>
          <p:nvPr/>
        </p:nvSpPr>
        <p:spPr bwMode="auto">
          <a:xfrm>
            <a:off x="7015163" y="412750"/>
            <a:ext cx="16557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400" b="1"/>
              <a:t>Rôle des élus, techniciens, citoyens</a:t>
            </a:r>
          </a:p>
        </p:txBody>
      </p:sp>
      <p:sp>
        <p:nvSpPr>
          <p:cNvPr id="30739" name="ZoneTexte 26"/>
          <p:cNvSpPr txBox="1">
            <a:spLocks noChangeArrowheads="1"/>
          </p:cNvSpPr>
          <p:nvPr/>
        </p:nvSpPr>
        <p:spPr bwMode="auto">
          <a:xfrm>
            <a:off x="7473950" y="2203450"/>
            <a:ext cx="16557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400" b="1"/>
              <a:t>Continuité dans la pensée et l’action</a:t>
            </a:r>
          </a:p>
        </p:txBody>
      </p:sp>
      <p:sp>
        <p:nvSpPr>
          <p:cNvPr id="30740" name="ZoneTexte 27"/>
          <p:cNvSpPr txBox="1">
            <a:spLocks noChangeArrowheads="1"/>
          </p:cNvSpPr>
          <p:nvPr/>
        </p:nvSpPr>
        <p:spPr bwMode="auto">
          <a:xfrm>
            <a:off x="7740650" y="5467350"/>
            <a:ext cx="165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400" b="1"/>
              <a:t>Temps long</a:t>
            </a:r>
          </a:p>
        </p:txBody>
      </p:sp>
      <p:sp>
        <p:nvSpPr>
          <p:cNvPr id="30741" name="ZoneTexte 28"/>
          <p:cNvSpPr txBox="1">
            <a:spLocks noChangeArrowheads="1"/>
          </p:cNvSpPr>
          <p:nvPr/>
        </p:nvSpPr>
        <p:spPr bwMode="auto">
          <a:xfrm>
            <a:off x="31750" y="2617788"/>
            <a:ext cx="165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400" b="1"/>
              <a:t>Multi-échelles</a:t>
            </a:r>
          </a:p>
        </p:txBody>
      </p:sp>
      <p:sp>
        <p:nvSpPr>
          <p:cNvPr id="27" name="Rogner un rectangle avec un coin du même côté 8"/>
          <p:cNvSpPr>
            <a:spLocks noChangeArrowheads="1"/>
          </p:cNvSpPr>
          <p:nvPr/>
        </p:nvSpPr>
        <p:spPr bwMode="auto">
          <a:xfrm>
            <a:off x="6002338" y="2054225"/>
            <a:ext cx="1295400" cy="2989263"/>
          </a:xfrm>
          <a:custGeom>
            <a:avLst/>
            <a:gdLst>
              <a:gd name="T0" fmla="*/ 847479 w 1981200"/>
              <a:gd name="T1" fmla="*/ 1503415 h 2971800"/>
              <a:gd name="T2" fmla="*/ 423739 w 1981200"/>
              <a:gd name="T3" fmla="*/ 3006829 h 2971800"/>
              <a:gd name="T4" fmla="*/ 0 w 1981200"/>
              <a:gd name="T5" fmla="*/ 1503415 h 2971800"/>
              <a:gd name="T6" fmla="*/ 423739 w 1981200"/>
              <a:gd name="T7" fmla="*/ 0 h 2971800"/>
              <a:gd name="T8" fmla="*/ 0 60000 65536"/>
              <a:gd name="T9" fmla="*/ 0 60000 65536"/>
              <a:gd name="T10" fmla="*/ 0 60000 65536"/>
              <a:gd name="T11" fmla="*/ 0 60000 65536"/>
              <a:gd name="T12" fmla="*/ 165103 w 1981200"/>
              <a:gd name="T13" fmla="*/ 165103 h 2971800"/>
              <a:gd name="T14" fmla="*/ 1816097 w 1981200"/>
              <a:gd name="T15" fmla="*/ 2971800 h 2971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2971800">
                <a:moveTo>
                  <a:pt x="330207" y="0"/>
                </a:moveTo>
                <a:lnTo>
                  <a:pt x="1650993" y="0"/>
                </a:lnTo>
                <a:lnTo>
                  <a:pt x="1981200" y="330207"/>
                </a:lnTo>
                <a:lnTo>
                  <a:pt x="1981200" y="2971800"/>
                </a:lnTo>
                <a:lnTo>
                  <a:pt x="0" y="2971800"/>
                </a:lnTo>
                <a:lnTo>
                  <a:pt x="0" y="330207"/>
                </a:lnTo>
                <a:lnTo>
                  <a:pt x="330207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/>
              <a:t>Etoile et cailloux blanc</a:t>
            </a:r>
            <a:endParaRPr lang="fr-FR" altLang="fr-FR" sz="1600" dirty="0" smtClean="0"/>
          </a:p>
        </p:txBody>
      </p:sp>
      <p:pic>
        <p:nvPicPr>
          <p:cNvPr id="30743" name="Imag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379788"/>
            <a:ext cx="83978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Étoile à 5 branches 1"/>
          <p:cNvSpPr>
            <a:spLocks/>
          </p:cNvSpPr>
          <p:nvPr/>
        </p:nvSpPr>
        <p:spPr bwMode="auto">
          <a:xfrm>
            <a:off x="6215063" y="2293938"/>
            <a:ext cx="800100" cy="647700"/>
          </a:xfrm>
          <a:custGeom>
            <a:avLst/>
            <a:gdLst>
              <a:gd name="T0" fmla="*/ 1 w 801687"/>
              <a:gd name="T1" fmla="*/ 247399 h 647700"/>
              <a:gd name="T2" fmla="*/ 305613 w 801687"/>
              <a:gd name="T3" fmla="*/ 247400 h 647700"/>
              <a:gd name="T4" fmla="*/ 400050 w 801687"/>
              <a:gd name="T5" fmla="*/ 0 h 647700"/>
              <a:gd name="T6" fmla="*/ 494487 w 801687"/>
              <a:gd name="T7" fmla="*/ 247400 h 647700"/>
              <a:gd name="T8" fmla="*/ 800099 w 801687"/>
              <a:gd name="T9" fmla="*/ 247399 h 647700"/>
              <a:gd name="T10" fmla="*/ 552852 w 801687"/>
              <a:gd name="T11" fmla="*/ 400299 h 647700"/>
              <a:gd name="T12" fmla="*/ 647294 w 801687"/>
              <a:gd name="T13" fmla="*/ 647698 h 647700"/>
              <a:gd name="T14" fmla="*/ 400050 w 801687"/>
              <a:gd name="T15" fmla="*/ 494795 h 647700"/>
              <a:gd name="T16" fmla="*/ 152806 w 801687"/>
              <a:gd name="T17" fmla="*/ 647698 h 647700"/>
              <a:gd name="T18" fmla="*/ 247248 w 801687"/>
              <a:gd name="T19" fmla="*/ 400299 h 647700"/>
              <a:gd name="T20" fmla="*/ 1 w 801687"/>
              <a:gd name="T21" fmla="*/ 247399 h 647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1687" h="647700">
                <a:moveTo>
                  <a:pt x="1" y="247399"/>
                </a:moveTo>
                <a:lnTo>
                  <a:pt x="306219" y="247400"/>
                </a:lnTo>
                <a:lnTo>
                  <a:pt x="400844" y="0"/>
                </a:lnTo>
                <a:lnTo>
                  <a:pt x="495468" y="247400"/>
                </a:lnTo>
                <a:lnTo>
                  <a:pt x="801686" y="247399"/>
                </a:lnTo>
                <a:lnTo>
                  <a:pt x="553949" y="400299"/>
                </a:lnTo>
                <a:lnTo>
                  <a:pt x="648578" y="647698"/>
                </a:lnTo>
                <a:lnTo>
                  <a:pt x="400844" y="494795"/>
                </a:lnTo>
                <a:lnTo>
                  <a:pt x="153109" y="647698"/>
                </a:lnTo>
                <a:lnTo>
                  <a:pt x="247738" y="400299"/>
                </a:lnTo>
                <a:lnTo>
                  <a:pt x="1" y="247399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B6DCD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fr-BE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73238" y="4368800"/>
            <a:ext cx="5549900" cy="544513"/>
          </a:xfrm>
          <a:prstGeom prst="rect">
            <a:avLst/>
          </a:prstGeom>
          <a:solidFill>
            <a:srgbClr val="00206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800" b="1" dirty="0" smtClean="0">
                <a:solidFill>
                  <a:srgbClr val="FFFFFF"/>
                </a:solidFill>
              </a:rPr>
              <a:t>Leadership individuel et collectif</a:t>
            </a:r>
          </a:p>
        </p:txBody>
      </p:sp>
      <p:sp>
        <p:nvSpPr>
          <p:cNvPr id="30746" name="ZoneTexte 3"/>
          <p:cNvSpPr txBox="1">
            <a:spLocks noChangeArrowheads="1"/>
          </p:cNvSpPr>
          <p:nvPr/>
        </p:nvSpPr>
        <p:spPr bwMode="auto">
          <a:xfrm>
            <a:off x="3435350" y="319088"/>
            <a:ext cx="2376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800">
                <a:solidFill>
                  <a:srgbClr val="FFFFFF"/>
                </a:solidFill>
              </a:rPr>
              <a:t>Résultats</a:t>
            </a:r>
            <a:br>
              <a:rPr lang="fr-FR" altLang="fr-FR" sz="1800">
                <a:solidFill>
                  <a:srgbClr val="FFFFFF"/>
                </a:solidFill>
              </a:rPr>
            </a:br>
            <a:r>
              <a:rPr lang="fr-FR" altLang="fr-FR" sz="1800">
                <a:solidFill>
                  <a:srgbClr val="FFFFFF"/>
                </a:solidFill>
              </a:rPr>
              <a:t>systémiques</a:t>
            </a:r>
            <a:br>
              <a:rPr lang="fr-FR" altLang="fr-FR" sz="1800">
                <a:solidFill>
                  <a:srgbClr val="FFFFFF"/>
                </a:solidFill>
              </a:rPr>
            </a:br>
            <a:r>
              <a:rPr lang="fr-FR" altLang="fr-FR" sz="1800">
                <a:solidFill>
                  <a:srgbClr val="FFFFFF"/>
                </a:solidFill>
              </a:rPr>
              <a:t>Capacité de résilience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39155</TotalTime>
  <Words>311</Words>
  <Application>Microsoft Office PowerPoint</Application>
  <PresentationFormat>Affichage à l'écran (4:3)</PresentationFormat>
  <Paragraphs>118</Paragraphs>
  <Slides>10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Modèle par défaut</vt:lpstr>
      <vt:lpstr>Loos-en-Gohelle Développement durable &amp; Résilience du territoire</vt:lpstr>
      <vt:lpstr>Présentation PowerPoint</vt:lpstr>
      <vt:lpstr>Présentation PowerPoint</vt:lpstr>
      <vt:lpstr>Présentation PowerPoint</vt:lpstr>
      <vt:lpstr>VERS UN NOUVEAU MODÈLE…</vt:lpstr>
      <vt:lpstr>Présentation PowerPoint</vt:lpstr>
      <vt:lpstr>En chiffres</vt:lpstr>
      <vt:lpstr>Présentation PowerPoint</vt:lpstr>
      <vt:lpstr>Présentation PowerPoint</vt:lpstr>
      <vt:lpstr>Merci !   Email : contact@loos-en-gohelle.fr Twitter : @LoosEnGohelle</vt:lpstr>
    </vt:vector>
  </TitlesOfParts>
  <Company>Région Nord - Pas de Calais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reconversion d’un territoire : un enjeu de résilience</dc:title>
  <dc:creator>JFCARON</dc:creator>
  <cp:lastModifiedBy>Cecile</cp:lastModifiedBy>
  <cp:revision>364</cp:revision>
  <cp:lastPrinted>2015-04-16T06:04:19Z</cp:lastPrinted>
  <dcterms:created xsi:type="dcterms:W3CDTF">2015-01-22T11:42:36Z</dcterms:created>
  <dcterms:modified xsi:type="dcterms:W3CDTF">2018-03-08T11:10:05Z</dcterms:modified>
</cp:coreProperties>
</file>